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9" r:id="rId4"/>
    <p:sldId id="260" r:id="rId5"/>
    <p:sldId id="261" r:id="rId6"/>
    <p:sldId id="262" r:id="rId7"/>
    <p:sldId id="263" r:id="rId8"/>
    <p:sldId id="265" r:id="rId9"/>
    <p:sldId id="267" r:id="rId10"/>
    <p:sldId id="268" r:id="rId11"/>
    <p:sldId id="269" r:id="rId12"/>
    <p:sldId id="270" r:id="rId13"/>
    <p:sldId id="271" r:id="rId14"/>
    <p:sldId id="272"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3" r:id="rId43"/>
    <p:sldId id="304" r:id="rId44"/>
    <p:sldId id="305" r:id="rId45"/>
    <p:sldId id="306" r:id="rId46"/>
    <p:sldId id="307" r:id="rId47"/>
    <p:sldId id="308" r:id="rId48"/>
    <p:sldId id="310" r:id="rId49"/>
    <p:sldId id="311" r:id="rId50"/>
    <p:sldId id="313" r:id="rId51"/>
    <p:sldId id="314" r:id="rId52"/>
    <p:sldId id="317" r:id="rId53"/>
    <p:sldId id="315" r:id="rId54"/>
    <p:sldId id="316" r:id="rId55"/>
    <p:sldId id="318" r:id="rId56"/>
    <p:sldId id="319" r:id="rId57"/>
    <p:sldId id="321" r:id="rId58"/>
    <p:sldId id="320" r:id="rId59"/>
    <p:sldId id="322" r:id="rId60"/>
    <p:sldId id="323" r:id="rId61"/>
    <p:sldId id="324" r:id="rId62"/>
    <p:sldId id="325" r:id="rId63"/>
    <p:sldId id="326" r:id="rId64"/>
    <p:sldId id="327" r:id="rId65"/>
    <p:sldId id="328" r:id="rId66"/>
    <p:sldId id="329" r:id="rId67"/>
    <p:sldId id="332" r:id="rId68"/>
    <p:sldId id="330" r:id="rId69"/>
    <p:sldId id="331" r:id="rId70"/>
    <p:sldId id="333" r:id="rId71"/>
    <p:sldId id="334" r:id="rId72"/>
    <p:sldId id="335" r:id="rId73"/>
    <p:sldId id="336" r:id="rId74"/>
    <p:sldId id="337" r:id="rId75"/>
    <p:sldId id="338" r:id="rId76"/>
    <p:sldId id="339" r:id="rId77"/>
    <p:sldId id="340" r:id="rId78"/>
    <p:sldId id="341" r:id="rId79"/>
    <p:sldId id="342" r:id="rId80"/>
    <p:sldId id="343" r:id="rId81"/>
    <p:sldId id="344" r:id="rId82"/>
    <p:sldId id="345" r:id="rId83"/>
    <p:sldId id="346" r:id="rId84"/>
    <p:sldId id="347" r:id="rId85"/>
    <p:sldId id="348" r:id="rId86"/>
    <p:sldId id="349" r:id="rId87"/>
    <p:sldId id="350" r:id="rId88"/>
    <p:sldId id="351" r:id="rId89"/>
    <p:sldId id="352" r:id="rId90"/>
    <p:sldId id="353" r:id="rId91"/>
    <p:sldId id="354" r:id="rId92"/>
    <p:sldId id="355" r:id="rId93"/>
    <p:sldId id="357" r:id="rId94"/>
    <p:sldId id="356" r:id="rId95"/>
    <p:sldId id="358" r:id="rId96"/>
    <p:sldId id="360" r:id="rId97"/>
    <p:sldId id="361" r:id="rId98"/>
    <p:sldId id="362" r:id="rId99"/>
    <p:sldId id="363" r:id="rId100"/>
    <p:sldId id="365" r:id="rId101"/>
    <p:sldId id="364" r:id="rId102"/>
    <p:sldId id="366" r:id="rId103"/>
    <p:sldId id="367" r:id="rId104"/>
    <p:sldId id="368" r:id="rId105"/>
    <p:sldId id="369" r:id="rId106"/>
    <p:sldId id="370" r:id="rId10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10" autoAdjust="0"/>
    <p:restoredTop sz="99642" autoAdjust="0"/>
  </p:normalViewPr>
  <p:slideViewPr>
    <p:cSldViewPr snapToGrid="0">
      <p:cViewPr varScale="1">
        <p:scale>
          <a:sx n="74" d="100"/>
          <a:sy n="74" d="100"/>
        </p:scale>
        <p:origin x="12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viewProps" Target="view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32"/>
            <a:ext cx="103632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1785600" y="274645"/>
            <a:ext cx="36576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812800" y="274645"/>
            <a:ext cx="107696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7"/>
            <a:ext cx="103632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3" y="273050"/>
            <a:ext cx="4011084"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EE66382-903D-442E-8280-007DF5B0010B}" type="datetimeFigureOut">
              <a:rPr lang="fr-FR" smtClean="0"/>
              <a:pPr/>
              <a:t>21/03/2020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80F6279-59B4-4CD0-A27B-E7BA9B8ADAA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E66382-903D-442E-8280-007DF5B0010B}" type="datetimeFigureOut">
              <a:rPr lang="fr-FR" smtClean="0"/>
              <a:pPr/>
              <a:t>21/03/2020</a:t>
            </a:fld>
            <a:endParaRPr lang="fr-FR"/>
          </a:p>
        </p:txBody>
      </p:sp>
      <p:sp>
        <p:nvSpPr>
          <p:cNvPr id="5" name="Espace réservé du pied de page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F6279-59B4-4CD0-A27B-E7BA9B8ADAA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838200" y="13"/>
            <a:ext cx="10515600" cy="1072661"/>
          </a:xfrm>
        </p:spPr>
        <p:txBody>
          <a:bodyPr/>
          <a:lstStyle/>
          <a:p>
            <a:pPr algn="ctr"/>
            <a:r>
              <a:rPr lang="ar-MA" dirty="0" smtClean="0"/>
              <a:t>محاضرات في القانون الجنائي</a:t>
            </a:r>
            <a:endParaRPr lang="fr-FR" dirty="0"/>
          </a:p>
        </p:txBody>
      </p:sp>
      <p:sp>
        <p:nvSpPr>
          <p:cNvPr id="5" name="Espace réservé du contenu 4"/>
          <p:cNvSpPr>
            <a:spLocks noGrp="1"/>
          </p:cNvSpPr>
          <p:nvPr>
            <p:ph idx="1"/>
          </p:nvPr>
        </p:nvSpPr>
        <p:spPr>
          <a:xfrm>
            <a:off x="0" y="748146"/>
            <a:ext cx="12192000" cy="6317673"/>
          </a:xfrm>
        </p:spPr>
        <p:txBody>
          <a:bodyPr>
            <a:normAutofit/>
          </a:bodyPr>
          <a:lstStyle/>
          <a:p>
            <a:pPr algn="r">
              <a:buNone/>
            </a:pPr>
            <a:r>
              <a:rPr lang="ar-MA" sz="2400" b="1" dirty="0" smtClean="0">
                <a:solidFill>
                  <a:srgbClr val="FF0000"/>
                </a:solidFill>
              </a:rPr>
              <a:t>تعريف القانون الجنائي </a:t>
            </a:r>
          </a:p>
          <a:p>
            <a:pPr algn="ctr"/>
            <a:r>
              <a:rPr lang="ar-MA" sz="2800" dirty="0" smtClean="0"/>
              <a:t>حسب الفقه هو ذلك الفرع من فروع القانون الذي يٌعنى بوضع وتحديد القواعد القانونية المتعلقة بالتجريم والعقاب في المجتمع  (القسم العام من القانون الجنائي)</a:t>
            </a:r>
            <a:r>
              <a:rPr lang="ar-MA" sz="2800" dirty="0" err="1" smtClean="0"/>
              <a:t>ق.ج.ع</a:t>
            </a:r>
            <a:r>
              <a:rPr lang="ar-MA" sz="2800" dirty="0" smtClean="0"/>
              <a:t> </a:t>
            </a:r>
            <a:r>
              <a:rPr lang="fr-FR" sz="2800" dirty="0" smtClean="0"/>
              <a:t>                                                        </a:t>
            </a:r>
            <a:endParaRPr lang="ar-MA" sz="2800" dirty="0" smtClean="0"/>
          </a:p>
          <a:p>
            <a:pPr algn="ctr"/>
            <a:r>
              <a:rPr lang="ar-MA" sz="2800" dirty="0" smtClean="0"/>
              <a:t>وهو أيضا الذي يعنى بتحديد السلوك الإنساني الذي يعتبر جريمة والجزاء المحدد سلفا من طرف المشرع لردع هذا السلوك المحظور(القسم الخاص من القانون الجنائي )</a:t>
            </a:r>
            <a:r>
              <a:rPr lang="ar-MA" sz="2800" dirty="0" err="1" smtClean="0"/>
              <a:t>ق.ج.خ</a:t>
            </a:r>
            <a:endParaRPr lang="ar-MA" sz="2800" dirty="0" smtClean="0"/>
          </a:p>
          <a:p>
            <a:pPr algn="ctr"/>
            <a:r>
              <a:rPr lang="ar-MA" sz="2800" dirty="0" smtClean="0"/>
              <a:t>وهو أيضا الذي يعنى بتحديد الإجراءات الواجب اتباعها في البحث والتحقيق إلى غاية النطق بالحكم بل وتطبيق العقوبة(القسم الشكلي من القانون الجنائي) ق. </a:t>
            </a:r>
            <a:r>
              <a:rPr lang="ar-MA" sz="2800" dirty="0" err="1" smtClean="0"/>
              <a:t>م.ج</a:t>
            </a:r>
            <a:endParaRPr lang="ar-MA" sz="2800" dirty="0" smtClean="0"/>
          </a:p>
          <a:p>
            <a:pPr algn="ctr"/>
            <a:r>
              <a:rPr lang="ar-MA" sz="2400" dirty="0" smtClean="0"/>
              <a:t>ما يهمنا في هذا </a:t>
            </a:r>
            <a:r>
              <a:rPr lang="ar-MA" sz="2400" dirty="0" err="1" smtClean="0"/>
              <a:t>الأسدس</a:t>
            </a:r>
            <a:r>
              <a:rPr lang="ar-MA" sz="2400" dirty="0" smtClean="0"/>
              <a:t> هو القسم الأول أي القسم العام</a:t>
            </a:r>
            <a:endParaRPr lang="ar-MA" sz="2400" dirty="0"/>
          </a:p>
        </p:txBody>
      </p:sp>
      <p:sp>
        <p:nvSpPr>
          <p:cNvPr id="6" name="Titre 3"/>
          <p:cNvSpPr txBox="1">
            <a:spLocks/>
          </p:cNvSpPr>
          <p:nvPr/>
        </p:nvSpPr>
        <p:spPr>
          <a:xfrm>
            <a:off x="838200" y="40989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FR"/>
          </a:p>
        </p:txBody>
      </p:sp>
    </p:spTree>
    <p:extLst>
      <p:ext uri="{BB962C8B-B14F-4D97-AF65-F5344CB8AC3E}">
        <p14:creationId xmlns:p14="http://schemas.microsoft.com/office/powerpoint/2010/main" val="14875052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0442" y="430306"/>
            <a:ext cx="7237751" cy="1355510"/>
          </a:xfrm>
        </p:spPr>
        <p:txBody>
          <a:bodyPr>
            <a:normAutofit/>
          </a:bodyPr>
          <a:lstStyle/>
          <a:p>
            <a:pPr algn="r"/>
            <a:r>
              <a:rPr lang="ar-MA" sz="2400" dirty="0">
                <a:solidFill>
                  <a:schemeClr val="accent4">
                    <a:lumMod val="75000"/>
                  </a:schemeClr>
                </a:solidFill>
              </a:rPr>
              <a:t>الطب </a:t>
            </a:r>
            <a:r>
              <a:rPr lang="ar-MA" sz="2400" dirty="0" smtClean="0">
                <a:solidFill>
                  <a:schemeClr val="accent4">
                    <a:lumMod val="75000"/>
                  </a:schemeClr>
                </a:solidFill>
              </a:rPr>
              <a:t>الشرعي</a:t>
            </a:r>
            <a:endParaRPr lang="fr-FR" sz="2400" dirty="0">
              <a:solidFill>
                <a:schemeClr val="accent4">
                  <a:lumMod val="75000"/>
                </a:schemeClr>
              </a:solidFill>
            </a:endParaRPr>
          </a:p>
        </p:txBody>
      </p:sp>
      <p:sp>
        <p:nvSpPr>
          <p:cNvPr id="3" name="Espace réservé du contenu 2"/>
          <p:cNvSpPr>
            <a:spLocks noGrp="1"/>
          </p:cNvSpPr>
          <p:nvPr>
            <p:ph idx="1"/>
          </p:nvPr>
        </p:nvSpPr>
        <p:spPr>
          <a:xfrm>
            <a:off x="1521394" y="1613647"/>
            <a:ext cx="10016181" cy="5687948"/>
          </a:xfrm>
        </p:spPr>
        <p:txBody>
          <a:bodyPr>
            <a:normAutofit/>
          </a:bodyPr>
          <a:lstStyle/>
          <a:p>
            <a:pPr algn="r"/>
            <a:r>
              <a:rPr lang="ar-MA" sz="2400" dirty="0" smtClean="0"/>
              <a:t>ميدانه </a:t>
            </a:r>
            <a:r>
              <a:rPr lang="ar-MA" sz="2400" dirty="0"/>
              <a:t>البحث في آثار الاعتداء على جسم المجني عليه والأدوات التي استعملت في الجريمة </a:t>
            </a:r>
            <a:r>
              <a:rPr lang="ar-MA" sz="2400" u="sng" dirty="0"/>
              <a:t>لكشف أسرار </a:t>
            </a:r>
            <a:r>
              <a:rPr lang="ar-MA" sz="2400" dirty="0"/>
              <a:t>بعض الجرائم الغامضة فهو يعين العدالة للوصول إلى الجاني لينال جزاءه.</a:t>
            </a:r>
          </a:p>
          <a:p>
            <a:pPr algn="r">
              <a:buNone/>
            </a:pPr>
            <a:r>
              <a:rPr lang="ar-MA" sz="2400" dirty="0" smtClean="0">
                <a:solidFill>
                  <a:schemeClr val="accent4">
                    <a:lumMod val="75000"/>
                  </a:schemeClr>
                </a:solidFill>
              </a:rPr>
              <a:t>القياس </a:t>
            </a:r>
            <a:r>
              <a:rPr lang="ar-MA" sz="2400" dirty="0">
                <a:solidFill>
                  <a:schemeClr val="accent4">
                    <a:lumMod val="75000"/>
                  </a:schemeClr>
                </a:solidFill>
              </a:rPr>
              <a:t>البشري </a:t>
            </a:r>
            <a:endParaRPr lang="ar-MA" sz="2400" dirty="0"/>
          </a:p>
          <a:p>
            <a:pPr algn="r"/>
            <a:r>
              <a:rPr lang="ar-MA" sz="2400" dirty="0" smtClean="0"/>
              <a:t>يهتم </a:t>
            </a:r>
            <a:r>
              <a:rPr lang="ar-MA" sz="2400" dirty="0"/>
              <a:t>بقياس أعضاء الإنسان وخاصة البصمات لأنها تلازم </a:t>
            </a:r>
            <a:r>
              <a:rPr lang="ar-MA" sz="2400" dirty="0" smtClean="0"/>
              <a:t>وتميز صاحبها منذ ولادته </a:t>
            </a:r>
            <a:r>
              <a:rPr lang="ar-MA" sz="2400" dirty="0"/>
              <a:t>إلى حين وفاته </a:t>
            </a:r>
            <a:r>
              <a:rPr lang="ar-MA" sz="2400" dirty="0" smtClean="0"/>
              <a:t>وكذا </a:t>
            </a:r>
            <a:r>
              <a:rPr lang="ar-MA" sz="2400" dirty="0"/>
              <a:t>دراسة حمضه </a:t>
            </a:r>
            <a:r>
              <a:rPr lang="ar-MA" sz="2400" dirty="0" smtClean="0"/>
              <a:t>النووي</a:t>
            </a:r>
            <a:endParaRPr lang="fr-FR" sz="2400" dirty="0"/>
          </a:p>
          <a:p>
            <a:pPr algn="r"/>
            <a:r>
              <a:rPr lang="ar-MA" sz="2400" dirty="0"/>
              <a:t>)</a:t>
            </a:r>
            <a:r>
              <a:rPr lang="ar-MA" sz="2400" dirty="0" smtClean="0"/>
              <a:t>و الذي يحدد خصوصية جينية تميز كل فرد عن آخر.</a:t>
            </a:r>
            <a:r>
              <a:rPr lang="fr-FR" sz="2400" dirty="0" smtClean="0"/>
              <a:t>ADN</a:t>
            </a:r>
            <a:r>
              <a:rPr lang="ar-MA" sz="2400" dirty="0" smtClean="0"/>
              <a:t>(</a:t>
            </a:r>
            <a:endParaRPr lang="ar-MA" dirty="0"/>
          </a:p>
        </p:txBody>
      </p:sp>
    </p:spTree>
    <p:extLst>
      <p:ext uri="{BB962C8B-B14F-4D97-AF65-F5344CB8AC3E}">
        <p14:creationId xmlns:p14="http://schemas.microsoft.com/office/powerpoint/2010/main" val="3018602520"/>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1117600"/>
            <a:ext cx="8596668" cy="287867"/>
          </a:xfrm>
        </p:spPr>
        <p:txBody>
          <a:bodyPr>
            <a:normAutofit fontScale="90000"/>
          </a:bodyPr>
          <a:lstStyle/>
          <a:p>
            <a:endParaRPr lang="fr-FR" dirty="0"/>
          </a:p>
        </p:txBody>
      </p:sp>
      <p:sp>
        <p:nvSpPr>
          <p:cNvPr id="3" name="Espace réservé du contenu 2"/>
          <p:cNvSpPr>
            <a:spLocks noGrp="1"/>
          </p:cNvSpPr>
          <p:nvPr>
            <p:ph idx="1"/>
          </p:nvPr>
        </p:nvSpPr>
        <p:spPr>
          <a:xfrm>
            <a:off x="1100667" y="822960"/>
            <a:ext cx="9859070" cy="4845870"/>
          </a:xfrm>
        </p:spPr>
        <p:txBody>
          <a:bodyPr/>
          <a:lstStyle/>
          <a:p>
            <a:pPr algn="r"/>
            <a:r>
              <a:rPr lang="fr-FR" dirty="0"/>
              <a:t>	</a:t>
            </a:r>
            <a:r>
              <a:rPr lang="ar-MA" sz="2400" dirty="0"/>
              <a:t>السجن من 20 إلى 30 سنة ، إذا كان الحد الأقصى للعقوبة المقررة في الجناية الثانية هو 20 سنة </a:t>
            </a:r>
            <a:r>
              <a:rPr lang="ar-MA" sz="2400" dirty="0" smtClean="0"/>
              <a:t>سجنا.</a:t>
            </a:r>
            <a:endParaRPr lang="ar-MA" sz="2400" dirty="0"/>
          </a:p>
          <a:p>
            <a:pPr algn="r"/>
            <a:r>
              <a:rPr lang="fr-FR" sz="2400" dirty="0"/>
              <a:t>	</a:t>
            </a:r>
            <a:r>
              <a:rPr lang="ar-MA" sz="2400" dirty="0" smtClean="0"/>
              <a:t>السجن </a:t>
            </a:r>
            <a:r>
              <a:rPr lang="ar-MA" sz="2400" dirty="0"/>
              <a:t>المؤبد ، إذا كان الحد الأقصى للعقوبة المقررة في الجناية الثانية هو 30 سنة </a:t>
            </a:r>
            <a:r>
              <a:rPr lang="ar-MA" sz="2400" dirty="0" smtClean="0"/>
              <a:t>سجنا.</a:t>
            </a:r>
            <a:endParaRPr lang="ar-MA" sz="2400" dirty="0"/>
          </a:p>
          <a:p>
            <a:pPr algn="r"/>
            <a:r>
              <a:rPr lang="fr-FR" sz="2400" dirty="0"/>
              <a:t>	</a:t>
            </a:r>
            <a:r>
              <a:rPr lang="ar-MA" sz="2400" dirty="0"/>
              <a:t>الإعدام ، إذا كانت الجناية الأولى قد عوقب عليها بالسجن المؤبد وكانت العقوبة المقررة </a:t>
            </a:r>
            <a:r>
              <a:rPr lang="ar-MA" sz="2400"/>
              <a:t>في </a:t>
            </a:r>
            <a:r>
              <a:rPr lang="ar-MA" sz="2400" smtClean="0"/>
              <a:t>الجناية الثانية </a:t>
            </a:r>
            <a:r>
              <a:rPr lang="ar-MA" sz="2400" dirty="0"/>
              <a:t>هي أيضا السجن المؤبد.</a:t>
            </a:r>
          </a:p>
          <a:p>
            <a:pPr algn="r"/>
            <a:endParaRPr lang="ar-MA" sz="2400" dirty="0"/>
          </a:p>
          <a:p>
            <a:pPr algn="r"/>
            <a:endParaRPr lang="fr-FR" dirty="0"/>
          </a:p>
        </p:txBody>
      </p:sp>
    </p:spTree>
    <p:extLst>
      <p:ext uri="{BB962C8B-B14F-4D97-AF65-F5344CB8AC3E}">
        <p14:creationId xmlns:p14="http://schemas.microsoft.com/office/powerpoint/2010/main" val="3161125403"/>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1930400"/>
            <a:ext cx="8596668" cy="1456267"/>
          </a:xfrm>
        </p:spPr>
        <p:txBody>
          <a:bodyPr/>
          <a:lstStyle/>
          <a:p>
            <a:endParaRPr lang="fr-FR" dirty="0"/>
          </a:p>
        </p:txBody>
      </p:sp>
      <p:sp>
        <p:nvSpPr>
          <p:cNvPr id="3" name="Espace réservé du contenu 2"/>
          <p:cNvSpPr>
            <a:spLocks noGrp="1"/>
          </p:cNvSpPr>
          <p:nvPr>
            <p:ph idx="1"/>
          </p:nvPr>
        </p:nvSpPr>
        <p:spPr>
          <a:xfrm>
            <a:off x="677335" y="457201"/>
            <a:ext cx="10622036" cy="5584162"/>
          </a:xfrm>
        </p:spPr>
        <p:txBody>
          <a:bodyPr/>
          <a:lstStyle/>
          <a:p>
            <a:pPr marL="0" indent="0" algn="r">
              <a:buNone/>
            </a:pPr>
            <a:r>
              <a:rPr lang="ar-MA" dirty="0"/>
              <a:t>	</a:t>
            </a:r>
            <a:r>
              <a:rPr lang="ar-JO" dirty="0" smtClean="0"/>
              <a:t> </a:t>
            </a:r>
            <a:r>
              <a:rPr lang="ar-MA" dirty="0" smtClean="0"/>
              <a:t> </a:t>
            </a:r>
            <a:r>
              <a:rPr lang="ar-MA" sz="2400" b="1" dirty="0" smtClean="0">
                <a:solidFill>
                  <a:srgbClr val="7030A0"/>
                </a:solidFill>
              </a:rPr>
              <a:t>الحالة الثانية ( الفصل </a:t>
            </a:r>
            <a:r>
              <a:rPr lang="ar-JO" sz="2400" b="1" dirty="0" smtClean="0">
                <a:solidFill>
                  <a:srgbClr val="7030A0"/>
                </a:solidFill>
              </a:rPr>
              <a:t> 156 من </a:t>
            </a:r>
            <a:r>
              <a:rPr lang="ar-JO" sz="2400" b="1" dirty="0" err="1" smtClean="0">
                <a:solidFill>
                  <a:srgbClr val="7030A0"/>
                </a:solidFill>
              </a:rPr>
              <a:t>ق</a:t>
            </a:r>
            <a:r>
              <a:rPr lang="ar-JO" sz="2400" b="1" dirty="0" smtClean="0">
                <a:solidFill>
                  <a:srgbClr val="7030A0"/>
                </a:solidFill>
              </a:rPr>
              <a:t>.ج </a:t>
            </a:r>
            <a:r>
              <a:rPr lang="ar-MA" sz="2400" b="1" dirty="0" smtClean="0">
                <a:solidFill>
                  <a:srgbClr val="7030A0"/>
                </a:solidFill>
              </a:rPr>
              <a:t>)</a:t>
            </a:r>
            <a:endParaRPr lang="fr-FR" sz="2400" b="1" dirty="0">
              <a:solidFill>
                <a:srgbClr val="7030A0"/>
              </a:solidFill>
            </a:endParaRPr>
          </a:p>
          <a:p>
            <a:pPr algn="r"/>
            <a:r>
              <a:rPr lang="ar-MA" sz="2400" dirty="0"/>
              <a:t>من سبق الحكم عليه من أجل </a:t>
            </a:r>
            <a:r>
              <a:rPr lang="ar-MA" sz="2400" b="1" dirty="0"/>
              <a:t>جناية</a:t>
            </a:r>
            <a:r>
              <a:rPr lang="ar-MA" sz="2400" dirty="0"/>
              <a:t> بعقوبة ا</a:t>
            </a:r>
            <a:r>
              <a:rPr lang="ar-MA" sz="2400" b="1" dirty="0"/>
              <a:t>لحبس</a:t>
            </a:r>
            <a:r>
              <a:rPr lang="ar-MA" sz="2400" dirty="0"/>
              <a:t> لمدة تزيد </a:t>
            </a:r>
            <a:r>
              <a:rPr lang="ar-MA" sz="2400" b="1" dirty="0"/>
              <a:t>عن سنة </a:t>
            </a:r>
            <a:r>
              <a:rPr lang="ar-MA" sz="2400" dirty="0"/>
              <a:t>ثم ارتكب قبل مضي 5</a:t>
            </a:r>
            <a:r>
              <a:rPr lang="ar-MA" sz="2400" b="1" dirty="0"/>
              <a:t> سنوات </a:t>
            </a:r>
            <a:r>
              <a:rPr lang="ar-MA" sz="2400" dirty="0"/>
              <a:t>من تمام تنفيذ العقوبة أو تقادمها </a:t>
            </a:r>
            <a:r>
              <a:rPr lang="ar-MA" sz="2400" b="1" dirty="0"/>
              <a:t>جناية أو جنحة </a:t>
            </a:r>
            <a:r>
              <a:rPr lang="ar-MA" sz="2400" dirty="0"/>
              <a:t>يعاقب عليها القانون </a:t>
            </a:r>
            <a:r>
              <a:rPr lang="ar-MA" sz="2400" b="1" dirty="0"/>
              <a:t>بالحبس</a:t>
            </a:r>
            <a:r>
              <a:rPr lang="ar-MA" sz="2400" dirty="0"/>
              <a:t> ، فإنه يحكم وجوبا بالحد </a:t>
            </a:r>
            <a:r>
              <a:rPr lang="ar-MA" sz="2400" b="1" dirty="0"/>
              <a:t>الأقصى لتلك العقوبة </a:t>
            </a:r>
            <a:r>
              <a:rPr lang="ar-MA" sz="2400" dirty="0"/>
              <a:t>، كما يجوز أن تبلغ </a:t>
            </a:r>
            <a:r>
              <a:rPr lang="ar-MA" sz="2400" b="1" dirty="0"/>
              <a:t>العقوبة إلى ضعف هذا الحد </a:t>
            </a:r>
            <a:r>
              <a:rPr lang="ar-MA" sz="2400" dirty="0"/>
              <a:t>، </a:t>
            </a:r>
            <a:endParaRPr lang="ar-MA" sz="2400" dirty="0" smtClean="0"/>
          </a:p>
          <a:p>
            <a:pPr algn="r"/>
            <a:r>
              <a:rPr lang="ar-MA" sz="2400" dirty="0" smtClean="0"/>
              <a:t>يتعلق الأمر هنا بارتكاب جناية </a:t>
            </a:r>
            <a:r>
              <a:rPr lang="ar-MA" sz="2400" dirty="0"/>
              <a:t>من الجنايات ، لكن </a:t>
            </a:r>
            <a:r>
              <a:rPr lang="ar-MA" sz="2400" dirty="0" smtClean="0"/>
              <a:t>الأعذار القانونية المخفضة (لا أسب</a:t>
            </a:r>
            <a:r>
              <a:rPr lang="ar-JO" sz="2400" dirty="0" smtClean="0"/>
              <a:t>ا</a:t>
            </a:r>
            <a:r>
              <a:rPr lang="ar-MA" sz="2400" dirty="0" smtClean="0"/>
              <a:t>ب التخفيف ) </a:t>
            </a:r>
            <a:r>
              <a:rPr lang="ar-MA" sz="2400" dirty="0"/>
              <a:t>جعلت العقوبة </a:t>
            </a:r>
            <a:r>
              <a:rPr lang="ar-MA" sz="2400" dirty="0" err="1" smtClean="0"/>
              <a:t>جنحية</a:t>
            </a:r>
            <a:r>
              <a:rPr lang="ar-MA" sz="2400" dirty="0" smtClean="0"/>
              <a:t> </a:t>
            </a:r>
            <a:r>
              <a:rPr lang="ar-MA" sz="2400" dirty="0"/>
              <a:t>وتتعدى سنة حبسا ، </a:t>
            </a:r>
            <a:r>
              <a:rPr lang="ar-MA" sz="2400" dirty="0" err="1" smtClean="0"/>
              <a:t>و</a:t>
            </a:r>
            <a:r>
              <a:rPr lang="ar-MA" sz="2400" dirty="0" smtClean="0"/>
              <a:t> </a:t>
            </a:r>
            <a:r>
              <a:rPr lang="ar-MA" sz="2400" dirty="0"/>
              <a:t>أن </a:t>
            </a:r>
            <a:r>
              <a:rPr lang="ar-JO" sz="2400" dirty="0" smtClean="0"/>
              <a:t>ت</a:t>
            </a:r>
            <a:r>
              <a:rPr lang="ar-MA" sz="2400" dirty="0" smtClean="0"/>
              <a:t>كون الجريمة </a:t>
            </a:r>
            <a:r>
              <a:rPr lang="ar-MA" sz="2400" dirty="0"/>
              <a:t>الثانية </a:t>
            </a:r>
            <a:r>
              <a:rPr lang="ar-MA" sz="2400" dirty="0" smtClean="0"/>
              <a:t> قد ارتكبت خلال </a:t>
            </a:r>
            <a:r>
              <a:rPr lang="ar-MA" sz="2400" dirty="0"/>
              <a:t>الفترة التي حددها </a:t>
            </a:r>
            <a:r>
              <a:rPr lang="ar-MA" sz="2400" dirty="0" smtClean="0"/>
              <a:t>القانون(</a:t>
            </a:r>
            <a:r>
              <a:rPr lang="ar-JO" sz="2400" dirty="0" smtClean="0"/>
              <a:t>وهي</a:t>
            </a:r>
            <a:r>
              <a:rPr lang="ar-MA" sz="2400" dirty="0" smtClean="0"/>
              <a:t> 5 سنوات).</a:t>
            </a:r>
            <a:endParaRPr lang="ar-MA" sz="2400" dirty="0"/>
          </a:p>
          <a:p>
            <a:pPr algn="r"/>
            <a:endParaRPr lang="ar-MA" sz="2400" dirty="0"/>
          </a:p>
        </p:txBody>
      </p:sp>
    </p:spTree>
    <p:extLst>
      <p:ext uri="{BB962C8B-B14F-4D97-AF65-F5344CB8AC3E}">
        <p14:creationId xmlns:p14="http://schemas.microsoft.com/office/powerpoint/2010/main" val="2144569412"/>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1811867"/>
            <a:ext cx="8596668" cy="1320800"/>
          </a:xfrm>
        </p:spPr>
        <p:txBody>
          <a:bodyPr/>
          <a:lstStyle/>
          <a:p>
            <a:endParaRPr lang="fr-FR" dirty="0"/>
          </a:p>
        </p:txBody>
      </p:sp>
      <p:sp>
        <p:nvSpPr>
          <p:cNvPr id="3" name="Espace réservé du contenu 2"/>
          <p:cNvSpPr>
            <a:spLocks noGrp="1"/>
          </p:cNvSpPr>
          <p:nvPr>
            <p:ph idx="1"/>
          </p:nvPr>
        </p:nvSpPr>
        <p:spPr>
          <a:xfrm>
            <a:off x="1084217" y="290287"/>
            <a:ext cx="10632540" cy="5685762"/>
          </a:xfrm>
        </p:spPr>
        <p:txBody>
          <a:bodyPr>
            <a:normAutofit/>
          </a:bodyPr>
          <a:lstStyle/>
          <a:p>
            <a:pPr algn="r"/>
            <a:r>
              <a:rPr lang="ar-JO" sz="2000" b="1" dirty="0" smtClean="0">
                <a:solidFill>
                  <a:srgbClr val="7030A0"/>
                </a:solidFill>
              </a:rPr>
              <a:t> </a:t>
            </a:r>
            <a:r>
              <a:rPr lang="ar-MA" sz="2000" b="1" dirty="0" smtClean="0">
                <a:solidFill>
                  <a:srgbClr val="7030A0"/>
                </a:solidFill>
              </a:rPr>
              <a:t> الحالة الثالثة ( الفصل </a:t>
            </a:r>
            <a:r>
              <a:rPr lang="ar-JO" sz="2000" b="1" dirty="0" smtClean="0">
                <a:solidFill>
                  <a:srgbClr val="7030A0"/>
                </a:solidFill>
              </a:rPr>
              <a:t>157 من </a:t>
            </a:r>
            <a:r>
              <a:rPr lang="ar-JO" sz="2000" b="1" dirty="0" err="1" smtClean="0">
                <a:solidFill>
                  <a:srgbClr val="7030A0"/>
                </a:solidFill>
              </a:rPr>
              <a:t>ق</a:t>
            </a:r>
            <a:r>
              <a:rPr lang="ar-JO" sz="2000" b="1" dirty="0" smtClean="0">
                <a:solidFill>
                  <a:srgbClr val="7030A0"/>
                </a:solidFill>
              </a:rPr>
              <a:t>. ج </a:t>
            </a:r>
            <a:r>
              <a:rPr lang="ar-MA" b="1" dirty="0" smtClean="0">
                <a:solidFill>
                  <a:srgbClr val="7030A0"/>
                </a:solidFill>
              </a:rPr>
              <a:t>)</a:t>
            </a:r>
            <a:endParaRPr lang="fr-FR" sz="2600" b="1" dirty="0" smtClean="0">
              <a:solidFill>
                <a:srgbClr val="7030A0"/>
              </a:solidFill>
            </a:endParaRPr>
          </a:p>
          <a:p>
            <a:pPr algn="r"/>
            <a:r>
              <a:rPr lang="ar-MA" sz="2600" dirty="0" smtClean="0"/>
              <a:t>من سبق الحكم عليه من أجل </a:t>
            </a:r>
            <a:r>
              <a:rPr lang="ar-MA" sz="2600" b="1" dirty="0" smtClean="0"/>
              <a:t>جنحة بعقوبة الحبس </a:t>
            </a:r>
            <a:r>
              <a:rPr lang="ar-MA" sz="2600" dirty="0" smtClean="0"/>
              <a:t>ثم ارتكب </a:t>
            </a:r>
            <a:r>
              <a:rPr lang="ar-MA" sz="2600" b="1" dirty="0" smtClean="0"/>
              <a:t>جنحة مماثلة </a:t>
            </a:r>
            <a:r>
              <a:rPr lang="ar-MA" sz="2600" dirty="0" smtClean="0"/>
              <a:t>قبل مضي </a:t>
            </a:r>
            <a:r>
              <a:rPr lang="ar-MA" sz="2600" b="1" dirty="0" smtClean="0"/>
              <a:t>5 سنوات </a:t>
            </a:r>
            <a:r>
              <a:rPr lang="ar-MA" sz="2600" dirty="0" smtClean="0"/>
              <a:t>من تمام تنفيذ تلك العقوبة أو تقادمها ، وجب الحكم عليه بعقوبة حبسيه </a:t>
            </a:r>
            <a:r>
              <a:rPr lang="ar-MA" sz="2600" b="1" dirty="0" smtClean="0"/>
              <a:t>لا</a:t>
            </a:r>
            <a:r>
              <a:rPr lang="ar-MA" sz="2600" dirty="0" smtClean="0"/>
              <a:t> </a:t>
            </a:r>
            <a:r>
              <a:rPr lang="ar-MA" sz="2600" b="1" dirty="0" smtClean="0"/>
              <a:t>تتجاوز مدتها </a:t>
            </a:r>
            <a:r>
              <a:rPr lang="ar-MA" sz="2600" b="1" u="sng" dirty="0" smtClean="0"/>
              <a:t>ضعف الحد الأقصى </a:t>
            </a:r>
            <a:r>
              <a:rPr lang="ar-MA" sz="2600" b="1" dirty="0" smtClean="0"/>
              <a:t>للعقوبة المقررة في الجنحة الثانية .</a:t>
            </a:r>
          </a:p>
          <a:p>
            <a:pPr algn="r"/>
            <a:r>
              <a:rPr lang="ar-MA" sz="2600" b="1" dirty="0" smtClean="0"/>
              <a:t>وقد حدد الفصل 158 الجنح المماثلة لتقرير العود.</a:t>
            </a:r>
            <a:endParaRPr lang="ar-MA" sz="2600" b="1" dirty="0"/>
          </a:p>
          <a:p>
            <a:pPr algn="r"/>
            <a:r>
              <a:rPr lang="ar-MA" sz="2000" b="1" dirty="0" smtClean="0">
                <a:solidFill>
                  <a:srgbClr val="7030A0"/>
                </a:solidFill>
              </a:rPr>
              <a:t>الحالة الرابعة ( الفصل </a:t>
            </a:r>
            <a:r>
              <a:rPr lang="ar-JO" sz="2000" b="1" dirty="0" smtClean="0">
                <a:solidFill>
                  <a:srgbClr val="7030A0"/>
                </a:solidFill>
              </a:rPr>
              <a:t>159 من </a:t>
            </a:r>
            <a:r>
              <a:rPr lang="ar-JO" sz="2000" b="1" dirty="0" err="1" smtClean="0">
                <a:solidFill>
                  <a:srgbClr val="7030A0"/>
                </a:solidFill>
              </a:rPr>
              <a:t>ق</a:t>
            </a:r>
            <a:r>
              <a:rPr lang="ar-JO" sz="2000" b="1" dirty="0" smtClean="0">
                <a:solidFill>
                  <a:srgbClr val="7030A0"/>
                </a:solidFill>
              </a:rPr>
              <a:t>.ج </a:t>
            </a:r>
            <a:r>
              <a:rPr lang="ar-MA" sz="2600" dirty="0" smtClean="0"/>
              <a:t>)</a:t>
            </a:r>
            <a:endParaRPr lang="fr-FR" sz="2600" dirty="0" smtClean="0"/>
          </a:p>
          <a:p>
            <a:pPr algn="r"/>
            <a:r>
              <a:rPr lang="ar-MA" sz="2600" dirty="0" smtClean="0"/>
              <a:t>من سبق الحكم عليه من أجل </a:t>
            </a:r>
            <a:r>
              <a:rPr lang="ar-MA" sz="2600" b="1" dirty="0" smtClean="0"/>
              <a:t>مخالفة </a:t>
            </a:r>
            <a:r>
              <a:rPr lang="ar-MA" sz="2600" dirty="0" smtClean="0"/>
              <a:t>ثم ارتكب </a:t>
            </a:r>
            <a:r>
              <a:rPr lang="ar-MA" sz="2600" b="1" dirty="0" smtClean="0"/>
              <a:t>نفس</a:t>
            </a:r>
            <a:r>
              <a:rPr lang="ar-MA" sz="2600" dirty="0" smtClean="0"/>
              <a:t> ا</a:t>
            </a:r>
            <a:r>
              <a:rPr lang="ar-MA" sz="2600" b="1" dirty="0" smtClean="0"/>
              <a:t>لمخالفة </a:t>
            </a:r>
            <a:r>
              <a:rPr lang="ar-MA" sz="2600" dirty="0" smtClean="0"/>
              <a:t>خلال فترة </a:t>
            </a:r>
            <a:r>
              <a:rPr lang="ar-MA" sz="2600" b="1" dirty="0" smtClean="0"/>
              <a:t>12 شهرا </a:t>
            </a:r>
            <a:r>
              <a:rPr lang="ar-JO" sz="2600" b="1" dirty="0" smtClean="0"/>
              <a:t>من النطق بحكم الإدانة الحائز لقوة الشيء المحكوم </a:t>
            </a:r>
            <a:r>
              <a:rPr lang="ar-JO" sz="2600" b="1" dirty="0" err="1" smtClean="0"/>
              <a:t>به</a:t>
            </a:r>
            <a:r>
              <a:rPr lang="ar-JO" sz="2600" b="1" dirty="0" smtClean="0"/>
              <a:t> </a:t>
            </a:r>
            <a:r>
              <a:rPr lang="ar-MA" sz="2600" dirty="0" smtClean="0"/>
              <a:t>، يعاقب بعقوبات العود المشددة </a:t>
            </a:r>
            <a:r>
              <a:rPr lang="ar-JO" sz="2600" dirty="0" smtClean="0"/>
              <a:t>في المخالفات طبق مقتضيات الفصل 611 من </a:t>
            </a:r>
            <a:r>
              <a:rPr lang="ar-JO" sz="2600" dirty="0" err="1" smtClean="0"/>
              <a:t>ق</a:t>
            </a:r>
            <a:r>
              <a:rPr lang="ar-JO" sz="2600" dirty="0" smtClean="0"/>
              <a:t>.ج فيرفع </a:t>
            </a:r>
            <a:r>
              <a:rPr lang="ar-MA" sz="2600" dirty="0" smtClean="0"/>
              <a:t>الاعتقال والغرامة إلى الضعف (في المخالفات المعاقب عليها في الفصل 608)</a:t>
            </a:r>
            <a:r>
              <a:rPr lang="ar-JO" sz="2600" dirty="0" smtClean="0"/>
              <a:t> و</a:t>
            </a:r>
            <a:r>
              <a:rPr lang="ar-MA" sz="2600" dirty="0" smtClean="0"/>
              <a:t> ا</a:t>
            </a:r>
            <a:r>
              <a:rPr lang="ar-JO" sz="2600" dirty="0" err="1" smtClean="0"/>
              <a:t>لإ</a:t>
            </a:r>
            <a:r>
              <a:rPr lang="ar-MA" sz="2600" dirty="0" err="1" smtClean="0"/>
              <a:t>عتقال</a:t>
            </a:r>
            <a:r>
              <a:rPr lang="ar-MA" sz="2600" dirty="0" smtClean="0"/>
              <a:t> لمدة 6 أيام وغرامة تصل إلى </a:t>
            </a:r>
            <a:r>
              <a:rPr lang="ar-JO" sz="2600" dirty="0" smtClean="0"/>
              <a:t>120</a:t>
            </a:r>
            <a:r>
              <a:rPr lang="ar-MA" sz="2600" dirty="0" smtClean="0"/>
              <a:t> درهم ( بالنسبة للمخالفات المعاقب عليها في الفصل 609) .</a:t>
            </a:r>
          </a:p>
          <a:p>
            <a:endParaRPr lang="ar-MA" sz="2400" b="1" dirty="0">
              <a:solidFill>
                <a:srgbClr val="FF0000"/>
              </a:solidFill>
            </a:endParaRPr>
          </a:p>
        </p:txBody>
      </p:sp>
    </p:spTree>
    <p:extLst>
      <p:ext uri="{BB962C8B-B14F-4D97-AF65-F5344CB8AC3E}">
        <p14:creationId xmlns:p14="http://schemas.microsoft.com/office/powerpoint/2010/main" val="3098455536"/>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1049867"/>
            <a:ext cx="8596668" cy="169334"/>
          </a:xfrm>
        </p:spPr>
        <p:txBody>
          <a:bodyPr>
            <a:normAutofit fontScale="90000"/>
          </a:bodyPr>
          <a:lstStyle/>
          <a:p>
            <a:endParaRPr lang="fr-FR" dirty="0"/>
          </a:p>
        </p:txBody>
      </p:sp>
      <p:sp>
        <p:nvSpPr>
          <p:cNvPr id="3" name="Espace réservé du contenu 2"/>
          <p:cNvSpPr>
            <a:spLocks noGrp="1"/>
          </p:cNvSpPr>
          <p:nvPr>
            <p:ph idx="1"/>
          </p:nvPr>
        </p:nvSpPr>
        <p:spPr>
          <a:xfrm>
            <a:off x="1354671" y="535577"/>
            <a:ext cx="9840198" cy="4388186"/>
          </a:xfrm>
        </p:spPr>
        <p:txBody>
          <a:bodyPr>
            <a:normAutofit/>
          </a:bodyPr>
          <a:lstStyle/>
          <a:p>
            <a:pPr algn="r"/>
            <a:r>
              <a:rPr lang="ar-JO" sz="2400" b="1" dirty="0" smtClean="0">
                <a:solidFill>
                  <a:schemeClr val="tx2"/>
                </a:solidFill>
              </a:rPr>
              <a:t>3-</a:t>
            </a:r>
            <a:r>
              <a:rPr lang="ar-MA" sz="2400" b="1" dirty="0" smtClean="0">
                <a:solidFill>
                  <a:schemeClr val="tx2"/>
                </a:solidFill>
              </a:rPr>
              <a:t>التعدد</a:t>
            </a:r>
            <a:endParaRPr lang="ar-MA" sz="2400" dirty="0">
              <a:solidFill>
                <a:schemeClr val="tx2"/>
              </a:solidFill>
            </a:endParaRPr>
          </a:p>
          <a:p>
            <a:pPr algn="r"/>
            <a:r>
              <a:rPr lang="ar-MA" sz="2400" dirty="0"/>
              <a:t>تعدد الجرائم نوعان :</a:t>
            </a:r>
          </a:p>
          <a:p>
            <a:pPr algn="r"/>
            <a:r>
              <a:rPr lang="ar-MA" sz="2400" b="1" dirty="0" smtClean="0">
                <a:solidFill>
                  <a:srgbClr val="7030A0"/>
                </a:solidFill>
              </a:rPr>
              <a:t>التعدد الصوري</a:t>
            </a:r>
            <a:endParaRPr lang="ar-MA" sz="2400" dirty="0"/>
          </a:p>
          <a:p>
            <a:pPr algn="r"/>
            <a:r>
              <a:rPr lang="ar-MA" sz="2400" dirty="0"/>
              <a:t>هو تعدد غير حقيقي ويتحقق في الحالة التي يكون فيها الفعل الواحد </a:t>
            </a:r>
            <a:r>
              <a:rPr lang="ar-MA" sz="2400" b="1" dirty="0"/>
              <a:t>ممكن وصفه بعدة أوصاف </a:t>
            </a:r>
            <a:r>
              <a:rPr lang="ar-MA" sz="2400" dirty="0"/>
              <a:t>، كما أن المشرع المغربي قرر </a:t>
            </a:r>
            <a:r>
              <a:rPr lang="ar-MA" sz="2400" b="1" dirty="0"/>
              <a:t>إعطاء الوصف الأشد </a:t>
            </a:r>
            <a:r>
              <a:rPr lang="ar-MA" sz="2400" dirty="0"/>
              <a:t>للفعل الذي يقبل أوصافا </a:t>
            </a:r>
            <a:r>
              <a:rPr lang="ar-MA" sz="2400" dirty="0" smtClean="0"/>
              <a:t>متعددة</a:t>
            </a:r>
            <a:r>
              <a:rPr lang="ar-MA" sz="2400" b="1" dirty="0" smtClean="0"/>
              <a:t>( ف 118)</a:t>
            </a:r>
            <a:endParaRPr lang="ar-MA" sz="2400" dirty="0"/>
          </a:p>
          <a:p>
            <a:pPr algn="r"/>
            <a:r>
              <a:rPr lang="ar-MA" sz="2400" b="1" dirty="0"/>
              <a:t>مثال : </a:t>
            </a:r>
            <a:r>
              <a:rPr lang="ar-MA" sz="2400" dirty="0"/>
              <a:t>من يشرع في هتك عرض </a:t>
            </a:r>
            <a:r>
              <a:rPr lang="ar-MA" sz="2400" dirty="0" smtClean="0"/>
              <a:t>قاصر دون عنف  </a:t>
            </a:r>
            <a:r>
              <a:rPr lang="ar-MA" sz="2400" dirty="0"/>
              <a:t>في الطريق العام حيث يمكن وصف فعله هذا أنه يشكل </a:t>
            </a:r>
            <a:r>
              <a:rPr lang="ar-MA" sz="2400" b="1" u="sng" dirty="0" smtClean="0"/>
              <a:t>إخلالا </a:t>
            </a:r>
            <a:r>
              <a:rPr lang="ar-MA" sz="2400" b="1" u="sng" dirty="0"/>
              <a:t>علنيا </a:t>
            </a:r>
            <a:r>
              <a:rPr lang="ar-MA" sz="2400" b="1" u="sng" dirty="0" smtClean="0"/>
              <a:t>بالحياء(المعاقب بموجب ف 483)   </a:t>
            </a:r>
            <a:r>
              <a:rPr lang="ar-MA" sz="2400" dirty="0" smtClean="0"/>
              <a:t>و   </a:t>
            </a:r>
            <a:r>
              <a:rPr lang="ar-MA" sz="2400" b="1" u="sng" dirty="0" smtClean="0"/>
              <a:t>محاولة</a:t>
            </a:r>
            <a:r>
              <a:rPr lang="ar-MA" sz="2400" dirty="0" smtClean="0"/>
              <a:t> </a:t>
            </a:r>
            <a:r>
              <a:rPr lang="ar-MA" sz="2400" b="1" u="sng" dirty="0" smtClean="0"/>
              <a:t>هتك عرض(المع</a:t>
            </a:r>
            <a:r>
              <a:rPr lang="ar-JO" sz="2400" b="1" u="sng" dirty="0" smtClean="0"/>
              <a:t>ا</a:t>
            </a:r>
            <a:r>
              <a:rPr lang="ar-MA" sz="2400" b="1" u="sng" dirty="0" err="1" smtClean="0"/>
              <a:t>قب</a:t>
            </a:r>
            <a:r>
              <a:rPr lang="ar-MA" sz="2400" b="1" u="sng" dirty="0" smtClean="0"/>
              <a:t> بموجب ف 484)</a:t>
            </a:r>
            <a:r>
              <a:rPr lang="ar-MA" sz="2400" b="1" dirty="0" smtClean="0"/>
              <a:t>.</a:t>
            </a:r>
            <a:endParaRPr lang="ar-MA" sz="2400" dirty="0"/>
          </a:p>
          <a:p>
            <a:pPr algn="r"/>
            <a:endParaRPr lang="ar-MA" sz="2400" dirty="0"/>
          </a:p>
          <a:p>
            <a:endParaRPr lang="fr-FR" sz="2400" dirty="0"/>
          </a:p>
        </p:txBody>
      </p:sp>
    </p:spTree>
    <p:extLst>
      <p:ext uri="{BB962C8B-B14F-4D97-AF65-F5344CB8AC3E}">
        <p14:creationId xmlns:p14="http://schemas.microsoft.com/office/powerpoint/2010/main" val="207044341"/>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2370667"/>
            <a:ext cx="8596668" cy="1642533"/>
          </a:xfrm>
        </p:spPr>
        <p:txBody>
          <a:bodyPr/>
          <a:lstStyle/>
          <a:p>
            <a:endParaRPr lang="fr-FR" dirty="0"/>
          </a:p>
        </p:txBody>
      </p:sp>
      <p:sp>
        <p:nvSpPr>
          <p:cNvPr id="3" name="Espace réservé du contenu 2"/>
          <p:cNvSpPr>
            <a:spLocks noGrp="1"/>
          </p:cNvSpPr>
          <p:nvPr>
            <p:ph idx="1"/>
          </p:nvPr>
        </p:nvSpPr>
        <p:spPr>
          <a:xfrm>
            <a:off x="457202" y="304812"/>
            <a:ext cx="10358843" cy="5719629"/>
          </a:xfrm>
        </p:spPr>
        <p:txBody>
          <a:bodyPr>
            <a:normAutofit/>
          </a:bodyPr>
          <a:lstStyle/>
          <a:p>
            <a:pPr algn="r"/>
            <a:r>
              <a:rPr lang="ar-MA" sz="2400" b="1" dirty="0" smtClean="0"/>
              <a:t>التعدد </a:t>
            </a:r>
            <a:r>
              <a:rPr lang="ar-MA" sz="2400" b="1" dirty="0"/>
              <a:t>الحقيقي للجرائم </a:t>
            </a:r>
            <a:r>
              <a:rPr lang="ar-MA" sz="2400" dirty="0"/>
              <a:t>:</a:t>
            </a:r>
          </a:p>
          <a:p>
            <a:pPr algn="r"/>
            <a:r>
              <a:rPr lang="ar-MA" sz="2400" dirty="0"/>
              <a:t>ويسمى أيضا </a:t>
            </a:r>
            <a:r>
              <a:rPr lang="ar-MA" sz="2400" b="1" dirty="0"/>
              <a:t>التعدد المادي للجرائم</a:t>
            </a:r>
            <a:r>
              <a:rPr lang="ar-MA" sz="2400" dirty="0"/>
              <a:t>،  ويتحقق عندما يرتكب </a:t>
            </a:r>
            <a:r>
              <a:rPr lang="ar-MA" sz="2400" b="1" dirty="0"/>
              <a:t>الشخص جرائم متعددة في آن واحد أو في أوقات متوالية دون أن يفصل بينهما حكم قابل للطعن</a:t>
            </a:r>
            <a:r>
              <a:rPr lang="ar-MA" sz="2400" b="1" dirty="0" smtClean="0"/>
              <a:t>.</a:t>
            </a:r>
          </a:p>
          <a:p>
            <a:pPr algn="r"/>
            <a:r>
              <a:rPr lang="ar-MA" sz="2400" dirty="0" smtClean="0"/>
              <a:t>وهنا يتعين التميز بين الأحوال الآتية</a:t>
            </a:r>
          </a:p>
          <a:p>
            <a:pPr algn="r"/>
            <a:r>
              <a:rPr lang="ar-MA" sz="2400" b="1" dirty="0" smtClean="0"/>
              <a:t>-بين العقوبات التي تؤدي إلى الحرمان من الحرية وبين الغرامات .</a:t>
            </a:r>
          </a:p>
          <a:p>
            <a:pPr algn="r"/>
            <a:r>
              <a:rPr lang="ar-MA" sz="2400" b="1" dirty="0" smtClean="0"/>
              <a:t>-بين الجرائم المتعددة إذا اقترفت من قبل شخص واحد إذا نظرت في وقت واحد أمام محكمة واحدة .</a:t>
            </a:r>
          </a:p>
          <a:p>
            <a:pPr algn="r"/>
            <a:r>
              <a:rPr lang="ar-MA" sz="2400" b="1" dirty="0" smtClean="0"/>
              <a:t>-بين العقوبات الأصلية والإضافية والتدابير الوقائية .</a:t>
            </a:r>
          </a:p>
          <a:p>
            <a:pPr algn="r"/>
            <a:r>
              <a:rPr lang="ar-MA" sz="2400" b="1" dirty="0" smtClean="0"/>
              <a:t>-بين الجنايات والجنح والمخالفات </a:t>
            </a:r>
            <a:r>
              <a:rPr lang="ar-MA" sz="2400" dirty="0" smtClean="0"/>
              <a:t>.</a:t>
            </a:r>
            <a:endParaRPr lang="ar-MA" sz="2400" dirty="0"/>
          </a:p>
        </p:txBody>
      </p:sp>
    </p:spTree>
    <p:extLst>
      <p:ext uri="{BB962C8B-B14F-4D97-AF65-F5344CB8AC3E}">
        <p14:creationId xmlns:p14="http://schemas.microsoft.com/office/powerpoint/2010/main" val="2280539725"/>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1504987631"/>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36321148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4553" y="0"/>
            <a:ext cx="11359584" cy="1320800"/>
          </a:xfrm>
        </p:spPr>
        <p:txBody>
          <a:bodyPr>
            <a:normAutofit/>
          </a:bodyPr>
          <a:lstStyle/>
          <a:p>
            <a:pPr algn="r"/>
            <a:r>
              <a:rPr lang="ar-MA" sz="2400" b="1" dirty="0" smtClean="0">
                <a:solidFill>
                  <a:schemeClr val="accent4">
                    <a:lumMod val="75000"/>
                  </a:schemeClr>
                </a:solidFill>
              </a:rPr>
              <a:t>السياسة الجنائية</a:t>
            </a:r>
            <a:endParaRPr lang="fr-FR" sz="2400" b="1" dirty="0">
              <a:solidFill>
                <a:schemeClr val="accent4">
                  <a:lumMod val="75000"/>
                </a:schemeClr>
              </a:solidFill>
            </a:endParaRPr>
          </a:p>
        </p:txBody>
      </p:sp>
      <p:sp>
        <p:nvSpPr>
          <p:cNvPr id="3" name="Espace réservé du contenu 2"/>
          <p:cNvSpPr>
            <a:spLocks noGrp="1"/>
          </p:cNvSpPr>
          <p:nvPr>
            <p:ph idx="1"/>
          </p:nvPr>
        </p:nvSpPr>
        <p:spPr>
          <a:xfrm>
            <a:off x="1905250" y="953589"/>
            <a:ext cx="10060327" cy="3536279"/>
          </a:xfrm>
        </p:spPr>
        <p:txBody>
          <a:bodyPr>
            <a:normAutofit fontScale="25000" lnSpcReduction="20000"/>
          </a:bodyPr>
          <a:lstStyle/>
          <a:p>
            <a:pPr algn="r"/>
            <a:r>
              <a:rPr lang="ar-MA" sz="8000" dirty="0"/>
              <a:t>لمكافحة الظاهرة الإجرامية لابد من وضع سياسة جنائية ( وهي </a:t>
            </a:r>
            <a:r>
              <a:rPr lang="ar-MA" sz="8000" dirty="0" smtClean="0"/>
              <a:t> التصور العام للدولة في مكافحتها للظاهرة </a:t>
            </a:r>
            <a:r>
              <a:rPr lang="ar-MA" sz="8000" dirty="0" err="1" smtClean="0"/>
              <a:t>الاجرامية</a:t>
            </a:r>
            <a:r>
              <a:rPr lang="ar-MA" sz="8000" dirty="0" smtClean="0"/>
              <a:t> </a:t>
            </a:r>
            <a:endParaRPr lang="fr-FR" sz="8000" dirty="0" smtClean="0"/>
          </a:p>
          <a:p>
            <a:pPr algn="r"/>
            <a:r>
              <a:rPr lang="ar-MA" sz="8000" dirty="0" smtClean="0"/>
              <a:t>من خلال </a:t>
            </a:r>
            <a:r>
              <a:rPr lang="ar-MA" sz="8000" u="sng" dirty="0" smtClean="0"/>
              <a:t>خطة واستراتيجية عامة </a:t>
            </a:r>
            <a:r>
              <a:rPr lang="ar-MA" sz="8000" dirty="0" smtClean="0"/>
              <a:t>تتحدد من خلالها سياسة التجريم والعقاب لبلوغ أهداف معينة ومن خلال سبل محددة.</a:t>
            </a:r>
          </a:p>
          <a:p>
            <a:pPr marL="0" indent="0" algn="r">
              <a:buNone/>
            </a:pPr>
            <a:endParaRPr lang="fr-FR" sz="8000" b="1" dirty="0" smtClean="0">
              <a:solidFill>
                <a:schemeClr val="accent4">
                  <a:lumMod val="75000"/>
                </a:schemeClr>
              </a:solidFill>
            </a:endParaRPr>
          </a:p>
          <a:p>
            <a:pPr marL="0" indent="0" algn="r">
              <a:buNone/>
            </a:pPr>
            <a:r>
              <a:rPr lang="ar-MA" sz="8000" b="1" dirty="0" smtClean="0">
                <a:solidFill>
                  <a:schemeClr val="accent4">
                    <a:lumMod val="75000"/>
                  </a:schemeClr>
                </a:solidFill>
              </a:rPr>
              <a:t>نشأة و تطور التجريم والجزاء </a:t>
            </a:r>
          </a:p>
          <a:p>
            <a:pPr marL="0" indent="0" algn="r">
              <a:buNone/>
            </a:pPr>
            <a:r>
              <a:rPr lang="ar-MA" sz="8000" dirty="0" smtClean="0">
                <a:solidFill>
                  <a:schemeClr val="accent3"/>
                </a:solidFill>
              </a:rPr>
              <a:t>مرحلة </a:t>
            </a:r>
            <a:r>
              <a:rPr lang="ar-MA" sz="8000" dirty="0">
                <a:solidFill>
                  <a:schemeClr val="accent3"/>
                </a:solidFill>
              </a:rPr>
              <a:t>ما قبل العهد الديني </a:t>
            </a:r>
            <a:r>
              <a:rPr lang="ar-MA" sz="8000" dirty="0"/>
              <a:t>:</a:t>
            </a:r>
          </a:p>
          <a:p>
            <a:pPr algn="r"/>
            <a:r>
              <a:rPr lang="ar-MA" sz="8000" dirty="0"/>
              <a:t>كان الانتقام هو المعول عليه باعتباره رد فعل فطري ضد مرتكب الفعل والذي </a:t>
            </a:r>
            <a:r>
              <a:rPr lang="ar-MA" sz="8000" dirty="0" smtClean="0"/>
              <a:t>غالبا ما </a:t>
            </a:r>
            <a:r>
              <a:rPr lang="ar-MA" sz="8000" dirty="0"/>
              <a:t>كان  </a:t>
            </a:r>
            <a:r>
              <a:rPr lang="ar-MA" sz="8000" dirty="0" err="1" smtClean="0"/>
              <a:t>يؤ</a:t>
            </a:r>
            <a:r>
              <a:rPr lang="ar-JO" sz="8000" dirty="0" smtClean="0"/>
              <a:t>د</a:t>
            </a:r>
            <a:r>
              <a:rPr lang="ar-MA" sz="8000" dirty="0" smtClean="0"/>
              <a:t>ي </a:t>
            </a:r>
            <a:r>
              <a:rPr lang="ar-MA" sz="8000" dirty="0"/>
              <a:t>إلى حروب خاصة إذا كان المجني عليه والجاني من جماعتين مختلفتين .</a:t>
            </a:r>
          </a:p>
          <a:p>
            <a:pPr algn="r"/>
            <a:endParaRPr lang="ar-MA" sz="8000" dirty="0"/>
          </a:p>
          <a:p>
            <a:pPr algn="r">
              <a:buNone/>
            </a:pPr>
            <a:r>
              <a:rPr lang="ar-MA" sz="8000" dirty="0" smtClean="0">
                <a:solidFill>
                  <a:schemeClr val="accent3"/>
                </a:solidFill>
              </a:rPr>
              <a:t>مرحلة </a:t>
            </a:r>
            <a:r>
              <a:rPr lang="ar-MA" sz="8000" dirty="0">
                <a:solidFill>
                  <a:schemeClr val="accent3"/>
                </a:solidFill>
              </a:rPr>
              <a:t>العهد الديني </a:t>
            </a:r>
            <a:r>
              <a:rPr lang="ar-MA" sz="8000" dirty="0"/>
              <a:t>:</a:t>
            </a:r>
          </a:p>
          <a:p>
            <a:pPr algn="r"/>
            <a:r>
              <a:rPr lang="ar-MA" sz="8000" dirty="0" smtClean="0"/>
              <a:t>في هذه الحقبة أصبحت </a:t>
            </a:r>
            <a:r>
              <a:rPr lang="ar-MA" sz="8000" dirty="0"/>
              <a:t>العقوبة وسيلة لإرضاء الآلهة التي أغضبها الفعل الإجرامي ، وقد تميزت  العقوبات </a:t>
            </a:r>
            <a:r>
              <a:rPr lang="ar-MA" sz="8000" u="sng" dirty="0"/>
              <a:t>بالبشاعة والشراسة </a:t>
            </a:r>
            <a:r>
              <a:rPr lang="ar-MA" sz="8000" dirty="0"/>
              <a:t>خاصة في </a:t>
            </a:r>
            <a:r>
              <a:rPr lang="ar-MA" sz="8000" dirty="0" smtClean="0"/>
              <a:t>الشرائع الغير السماوية</a:t>
            </a:r>
            <a:r>
              <a:rPr lang="ar-JO" sz="8000" dirty="0" smtClean="0"/>
              <a:t> </a:t>
            </a:r>
            <a:r>
              <a:rPr lang="ar-MA" sz="8000" dirty="0" smtClean="0"/>
              <a:t>(</a:t>
            </a:r>
            <a:r>
              <a:rPr lang="ar-MA" sz="8000" dirty="0"/>
              <a:t>كشريعة حمورابي) أما الأديان  السماوية كالمسيحة والإسلام فالعقوبة فيها </a:t>
            </a:r>
            <a:r>
              <a:rPr lang="ar-MA" sz="8000" u="sng" dirty="0"/>
              <a:t>تكفير عن الذنوب وتحقيق للعدالة </a:t>
            </a:r>
            <a:r>
              <a:rPr lang="ar-MA" sz="8000" dirty="0"/>
              <a:t>سواء من خلال القصاص أو الحدود أو التعزير.</a:t>
            </a:r>
          </a:p>
          <a:p>
            <a:pPr algn="r"/>
            <a:endParaRPr lang="ar-MA" sz="8000" dirty="0"/>
          </a:p>
          <a:p>
            <a:pPr marL="0" indent="0" algn="r">
              <a:buNone/>
            </a:pPr>
            <a:r>
              <a:rPr lang="ar-MA" sz="8000" dirty="0" smtClean="0">
                <a:solidFill>
                  <a:schemeClr val="accent3"/>
                </a:solidFill>
              </a:rPr>
              <a:t>مرحلة </a:t>
            </a:r>
            <a:r>
              <a:rPr lang="ar-MA" sz="8000" dirty="0">
                <a:solidFill>
                  <a:schemeClr val="accent3"/>
                </a:solidFill>
              </a:rPr>
              <a:t>اضطلاع الدولة بمؤسستي التجريم والعقاب </a:t>
            </a:r>
            <a:r>
              <a:rPr lang="ar-MA" sz="8000" dirty="0"/>
              <a:t>:</a:t>
            </a:r>
          </a:p>
          <a:p>
            <a:pPr algn="r"/>
            <a:r>
              <a:rPr lang="ar-MA" sz="8000" dirty="0"/>
              <a:t>بعد بسط يد الدولة على التجريم والعقاب أضحى حق التجريم والجزاء مظهرا من مظاهر </a:t>
            </a:r>
            <a:r>
              <a:rPr lang="ar-MA" sz="8000" b="1" dirty="0"/>
              <a:t>سيادة</a:t>
            </a:r>
            <a:r>
              <a:rPr lang="ar-MA" sz="8000" dirty="0"/>
              <a:t> </a:t>
            </a:r>
            <a:r>
              <a:rPr lang="ar-MA" sz="8000" b="1" dirty="0"/>
              <a:t>الدولة</a:t>
            </a:r>
            <a:r>
              <a:rPr lang="ar-MA" sz="8000" dirty="0"/>
              <a:t> بلا منازع . </a:t>
            </a:r>
          </a:p>
          <a:p>
            <a:pPr algn="r"/>
            <a:endParaRPr lang="ar-MA" sz="8000" dirty="0"/>
          </a:p>
          <a:p>
            <a:endParaRPr lang="ar-MA" sz="8000" dirty="0"/>
          </a:p>
          <a:p>
            <a:endParaRPr lang="fr-FR" sz="8000" dirty="0"/>
          </a:p>
        </p:txBody>
      </p:sp>
    </p:spTree>
    <p:extLst>
      <p:ext uri="{BB962C8B-B14F-4D97-AF65-F5344CB8AC3E}">
        <p14:creationId xmlns:p14="http://schemas.microsoft.com/office/powerpoint/2010/main" val="9087478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MA" dirty="0"/>
              <a:t/>
            </a:r>
            <a:br>
              <a:rPr lang="ar-MA" dirty="0"/>
            </a:br>
            <a:endParaRPr lang="fr-FR" dirty="0"/>
          </a:p>
        </p:txBody>
      </p:sp>
      <p:sp>
        <p:nvSpPr>
          <p:cNvPr id="3" name="Espace réservé du contenu 2"/>
          <p:cNvSpPr>
            <a:spLocks noGrp="1"/>
          </p:cNvSpPr>
          <p:nvPr>
            <p:ph idx="1"/>
          </p:nvPr>
        </p:nvSpPr>
        <p:spPr>
          <a:xfrm>
            <a:off x="535577" y="966651"/>
            <a:ext cx="11109235" cy="5617028"/>
          </a:xfrm>
        </p:spPr>
        <p:txBody>
          <a:bodyPr>
            <a:normAutofit fontScale="32500" lnSpcReduction="20000"/>
          </a:bodyPr>
          <a:lstStyle/>
          <a:p>
            <a:pPr algn="r"/>
            <a:r>
              <a:rPr lang="ar-MA" sz="8000" dirty="0" smtClean="0"/>
              <a:t>بعد </a:t>
            </a:r>
            <a:r>
              <a:rPr lang="ar-MA" sz="8000" dirty="0"/>
              <a:t>انتقاد طرق التجريم والعقاب طرح للنقاش موضوع </a:t>
            </a:r>
            <a:r>
              <a:rPr lang="ar-MA" sz="8000" b="1" dirty="0"/>
              <a:t>الركن المعنوي </a:t>
            </a:r>
            <a:r>
              <a:rPr lang="ar-MA" sz="8000" dirty="0"/>
              <a:t>للجريمة ، </a:t>
            </a:r>
            <a:r>
              <a:rPr lang="ar-MA" sz="8000" dirty="0" smtClean="0"/>
              <a:t>وأدى هذا </a:t>
            </a:r>
            <a:r>
              <a:rPr lang="ar-MA" sz="8000" dirty="0"/>
              <a:t>النقاش </a:t>
            </a:r>
            <a:r>
              <a:rPr lang="ar-MA" sz="8000" dirty="0" smtClean="0"/>
              <a:t>إلى ظهور عدة مذاهب و مدارس </a:t>
            </a:r>
            <a:r>
              <a:rPr lang="ar-MA" sz="8000" dirty="0"/>
              <a:t>لها فلسفتها الخاصة وهي :</a:t>
            </a:r>
          </a:p>
          <a:p>
            <a:pPr algn="r"/>
            <a:endParaRPr lang="ar-MA" sz="8000" dirty="0"/>
          </a:p>
          <a:p>
            <a:pPr algn="r">
              <a:buNone/>
            </a:pPr>
            <a:r>
              <a:rPr lang="ar-MA" sz="8000" b="1" dirty="0" smtClean="0">
                <a:solidFill>
                  <a:schemeClr val="accent3"/>
                </a:solidFill>
              </a:rPr>
              <a:t>المدرسة </a:t>
            </a:r>
            <a:r>
              <a:rPr lang="ar-MA" sz="8000" b="1" dirty="0">
                <a:solidFill>
                  <a:schemeClr val="accent3"/>
                </a:solidFill>
              </a:rPr>
              <a:t>التقليدية :</a:t>
            </a:r>
          </a:p>
          <a:p>
            <a:pPr algn="r">
              <a:buNone/>
            </a:pPr>
            <a:r>
              <a:rPr lang="ar-MA" sz="8000" dirty="0" smtClean="0"/>
              <a:t>كان </a:t>
            </a:r>
            <a:r>
              <a:rPr lang="ar-MA" sz="8000" dirty="0"/>
              <a:t>هدف فقهاء هذه المدرسة </a:t>
            </a:r>
            <a:r>
              <a:rPr lang="ar-MA" sz="8000" dirty="0" smtClean="0"/>
              <a:t>نزع </a:t>
            </a:r>
            <a:r>
              <a:rPr lang="ar-MA" sz="8000" dirty="0"/>
              <a:t>السلطة التي يتمتع بها القاضي من  خلال </a:t>
            </a:r>
            <a:r>
              <a:rPr lang="ar-MA" sz="8000" b="1" u="sng" dirty="0"/>
              <a:t>سلطته </a:t>
            </a:r>
            <a:r>
              <a:rPr lang="ar-MA" sz="8000" b="1" u="sng" dirty="0" err="1" smtClean="0"/>
              <a:t>التحكيمي</a:t>
            </a:r>
            <a:r>
              <a:rPr lang="ar-JO" sz="8000" b="1" u="sng" dirty="0" smtClean="0"/>
              <a:t>ة</a:t>
            </a:r>
            <a:endParaRPr lang="fr-FR" sz="8000" b="1" u="sng" dirty="0" smtClean="0"/>
          </a:p>
          <a:p>
            <a:pPr algn="r">
              <a:buNone/>
            </a:pPr>
            <a:r>
              <a:rPr lang="ar-MA" sz="8000" b="1" dirty="0" smtClean="0"/>
              <a:t>تخفيف العقاب</a:t>
            </a:r>
            <a:endParaRPr lang="ar-MA" sz="8000" dirty="0" smtClean="0"/>
          </a:p>
          <a:p>
            <a:pPr algn="r">
              <a:buNone/>
            </a:pPr>
            <a:r>
              <a:rPr lang="fr-FR" sz="8000" dirty="0"/>
              <a:t>	</a:t>
            </a:r>
            <a:r>
              <a:rPr lang="ar-MA" sz="8000" b="1" dirty="0"/>
              <a:t>ردع الجاني </a:t>
            </a:r>
          </a:p>
          <a:p>
            <a:pPr algn="r"/>
            <a:r>
              <a:rPr lang="fr-FR" sz="8000" dirty="0"/>
              <a:t>	</a:t>
            </a:r>
            <a:r>
              <a:rPr lang="ar-MA" sz="8000" b="1" dirty="0"/>
              <a:t>ضرورة إقرار مبدأ الشرعية </a:t>
            </a:r>
            <a:r>
              <a:rPr lang="ar-MA" sz="8000" dirty="0"/>
              <a:t>(لا جريمة ولا عقوبة إلا بنص </a:t>
            </a:r>
            <a:r>
              <a:rPr lang="ar-MA" sz="8000" dirty="0" smtClean="0"/>
              <a:t>)</a:t>
            </a:r>
            <a:endParaRPr lang="ar-MA" sz="8000" dirty="0"/>
          </a:p>
          <a:p>
            <a:pPr algn="r"/>
            <a:r>
              <a:rPr lang="ar-MA" sz="8000" b="1" dirty="0" smtClean="0">
                <a:solidFill>
                  <a:schemeClr val="accent3"/>
                </a:solidFill>
              </a:rPr>
              <a:t>المدرسة </a:t>
            </a:r>
            <a:r>
              <a:rPr lang="ar-MA" sz="8000" b="1" dirty="0">
                <a:solidFill>
                  <a:schemeClr val="accent3"/>
                </a:solidFill>
              </a:rPr>
              <a:t>التقليدية الجديدة :</a:t>
            </a:r>
          </a:p>
          <a:p>
            <a:pPr algn="r"/>
            <a:r>
              <a:rPr lang="ar-MA" sz="8000" dirty="0" smtClean="0"/>
              <a:t>لقد </a:t>
            </a:r>
            <a:r>
              <a:rPr lang="ar-MA" sz="8000" dirty="0"/>
              <a:t>دعا أنصار هذه المدرسة إلى تمتيع الجاني </a:t>
            </a:r>
            <a:r>
              <a:rPr lang="ar-MA" sz="8000" b="1" dirty="0"/>
              <a:t>بظروف التخفيف </a:t>
            </a:r>
            <a:r>
              <a:rPr lang="ar-MA" sz="8000" dirty="0"/>
              <a:t>التي تراعي </a:t>
            </a:r>
            <a:r>
              <a:rPr lang="ar-MA" sz="8000" b="1" dirty="0"/>
              <a:t>ظروفه الشخصية</a:t>
            </a:r>
            <a:r>
              <a:rPr lang="ar-MA" sz="8000" dirty="0" smtClean="0"/>
              <a:t>.</a:t>
            </a:r>
            <a:endParaRPr lang="ar-MA" sz="8000" dirty="0"/>
          </a:p>
          <a:p>
            <a:pPr algn="r"/>
            <a:r>
              <a:rPr lang="ar-MA" sz="8000" b="1" dirty="0" smtClean="0">
                <a:solidFill>
                  <a:schemeClr val="accent3"/>
                </a:solidFill>
              </a:rPr>
              <a:t>المدرسة </a:t>
            </a:r>
            <a:r>
              <a:rPr lang="ar-MA" sz="8000" b="1" dirty="0">
                <a:solidFill>
                  <a:schemeClr val="accent3"/>
                </a:solidFill>
              </a:rPr>
              <a:t>الوضعية </a:t>
            </a:r>
            <a:r>
              <a:rPr lang="ar-MA" sz="8000" dirty="0"/>
              <a:t>:</a:t>
            </a:r>
          </a:p>
          <a:p>
            <a:pPr algn="r"/>
            <a:r>
              <a:rPr lang="ar-MA" sz="8000" dirty="0"/>
              <a:t>تهتم هذه المدرسة </a:t>
            </a:r>
            <a:r>
              <a:rPr lang="ar-MA" sz="8000" b="1" dirty="0"/>
              <a:t>بتدابير الوقاية </a:t>
            </a:r>
            <a:r>
              <a:rPr lang="ar-MA" sz="8000" dirty="0"/>
              <a:t>، والهدف منها هو دفاع المجتمع ضد خطر الجريمة ومحاولة منعها قبل أن تقع.</a:t>
            </a:r>
          </a:p>
        </p:txBody>
      </p:sp>
      <p:sp>
        <p:nvSpPr>
          <p:cNvPr id="4" name="Rectangle 3"/>
          <p:cNvSpPr/>
          <p:nvPr/>
        </p:nvSpPr>
        <p:spPr>
          <a:xfrm>
            <a:off x="4797877" y="169817"/>
            <a:ext cx="3901986" cy="830997"/>
          </a:xfrm>
          <a:prstGeom prst="rect">
            <a:avLst/>
          </a:prstGeom>
        </p:spPr>
        <p:txBody>
          <a:bodyPr wrap="square">
            <a:spAutoFit/>
          </a:bodyPr>
          <a:lstStyle/>
          <a:p>
            <a:pPr algn="ctr"/>
            <a:r>
              <a:rPr lang="ar-MA" sz="2400" b="1" dirty="0" smtClean="0">
                <a:solidFill>
                  <a:schemeClr val="accent3"/>
                </a:solidFill>
              </a:rPr>
              <a:t>التأصيل الفلسفي والعلمي للظاهرة الإجرامية </a:t>
            </a:r>
            <a:endParaRPr lang="fr-FR" sz="2400" b="1" dirty="0">
              <a:solidFill>
                <a:schemeClr val="accent3"/>
              </a:solidFill>
            </a:endParaRPr>
          </a:p>
        </p:txBody>
      </p:sp>
    </p:spTree>
    <p:extLst>
      <p:ext uri="{BB962C8B-B14F-4D97-AF65-F5344CB8AC3E}">
        <p14:creationId xmlns:p14="http://schemas.microsoft.com/office/powerpoint/2010/main" val="23901395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2589" y="218092"/>
            <a:ext cx="10065971" cy="1621523"/>
          </a:xfrm>
        </p:spPr>
        <p:txBody>
          <a:bodyPr>
            <a:normAutofit/>
          </a:bodyPr>
          <a:lstStyle/>
          <a:p>
            <a:pPr algn="r"/>
            <a:r>
              <a:rPr lang="ar-MA" sz="2400" b="1" dirty="0" smtClean="0">
                <a:solidFill>
                  <a:schemeClr val="accent3"/>
                </a:solidFill>
              </a:rPr>
              <a:t>مدرسة </a:t>
            </a:r>
            <a:r>
              <a:rPr lang="ar-MA" sz="2400" b="1" dirty="0">
                <a:solidFill>
                  <a:schemeClr val="accent3"/>
                </a:solidFill>
              </a:rPr>
              <a:t>الدفاع الاجتماعي </a:t>
            </a:r>
            <a:r>
              <a:rPr lang="ar-MA" sz="2000" dirty="0"/>
              <a:t>:</a:t>
            </a:r>
            <a:br>
              <a:rPr lang="ar-MA" sz="2000" dirty="0"/>
            </a:br>
            <a:endParaRPr lang="fr-FR" sz="2000" dirty="0"/>
          </a:p>
        </p:txBody>
      </p:sp>
      <p:sp>
        <p:nvSpPr>
          <p:cNvPr id="3" name="Espace réservé du contenu 2"/>
          <p:cNvSpPr>
            <a:spLocks noGrp="1"/>
          </p:cNvSpPr>
          <p:nvPr>
            <p:ph idx="1"/>
          </p:nvPr>
        </p:nvSpPr>
        <p:spPr>
          <a:xfrm>
            <a:off x="1280161" y="1018902"/>
            <a:ext cx="10463916" cy="5630091"/>
          </a:xfrm>
        </p:spPr>
        <p:txBody>
          <a:bodyPr>
            <a:normAutofit fontScale="40000" lnSpcReduction="20000"/>
          </a:bodyPr>
          <a:lstStyle/>
          <a:p>
            <a:pPr marL="0" indent="0" algn="r">
              <a:buNone/>
            </a:pPr>
            <a:r>
              <a:rPr lang="ar-MA" dirty="0"/>
              <a:t>	</a:t>
            </a:r>
            <a:r>
              <a:rPr lang="ar-MA" sz="6200" dirty="0"/>
              <a:t>إن مفهوم الدفاع الاجتماعي كحركة فكرية أصبح مرتبطا بفلسفة العقاب والعلوم الاجتماعية </a:t>
            </a:r>
            <a:r>
              <a:rPr lang="ar-MA" sz="6200" dirty="0" smtClean="0"/>
              <a:t>والإنسانية. ولذلك فهو يقوم أساسا على استعادة المجرم أخلاقيا واجتماعيا والهدف المباشر ليس هو حماية المجتمع من المجرمين بقدر ما هو حماية المجرمين أنفسهم من المجتمع الذي يلفظهم ويرفضهم و هو ما يتحقق عبر إعادة تأهيلهم اجتماعيا</a:t>
            </a:r>
            <a:r>
              <a:rPr lang="ar-MA" sz="6200" dirty="0"/>
              <a:t> </a:t>
            </a:r>
            <a:r>
              <a:rPr lang="ar-MA" sz="6200" dirty="0" smtClean="0"/>
              <a:t>و يعود في النهاية بالنفع على المجتمع.</a:t>
            </a:r>
            <a:endParaRPr lang="ar-MA" sz="6200" dirty="0"/>
          </a:p>
          <a:p>
            <a:pPr algn="r"/>
            <a:r>
              <a:rPr lang="ar-MA" sz="6200" dirty="0"/>
              <a:t>	</a:t>
            </a:r>
            <a:r>
              <a:rPr lang="ar-MA" sz="6200" dirty="0" smtClean="0"/>
              <a:t>والدفاع الاجتماعي أو </a:t>
            </a:r>
            <a:r>
              <a:rPr lang="ar-MA" sz="6200" b="1" dirty="0" smtClean="0"/>
              <a:t>التأهيل الاجتماعي </a:t>
            </a:r>
            <a:r>
              <a:rPr lang="ar-MA" sz="6200" dirty="0" smtClean="0"/>
              <a:t>يتحقق </a:t>
            </a:r>
            <a:r>
              <a:rPr lang="ar-MA" sz="6200" dirty="0"/>
              <a:t>من خلال الحد الأدنى من المبادئ الذي أصدرتها </a:t>
            </a:r>
            <a:r>
              <a:rPr lang="ar-MA" sz="6200" u="sng" dirty="0"/>
              <a:t>الجمعية الدولية للدفاع الاجتماعي </a:t>
            </a:r>
            <a:r>
              <a:rPr lang="ar-MA" sz="6200" dirty="0"/>
              <a:t>ودلك بريادة </a:t>
            </a:r>
            <a:r>
              <a:rPr lang="ar-MA" sz="6200" dirty="0" err="1" smtClean="0"/>
              <a:t>فليبو</a:t>
            </a:r>
            <a:r>
              <a:rPr lang="ar-MA" sz="6200" dirty="0" smtClean="0"/>
              <a:t> </a:t>
            </a:r>
            <a:r>
              <a:rPr lang="ar-MA" sz="6200" dirty="0" err="1" smtClean="0"/>
              <a:t>كراماتكا</a:t>
            </a:r>
            <a:r>
              <a:rPr lang="ar-MA" sz="6200" dirty="0" smtClean="0"/>
              <a:t> </a:t>
            </a:r>
            <a:r>
              <a:rPr lang="ar-MA" sz="6200" dirty="0"/>
              <a:t>ومارك </a:t>
            </a:r>
            <a:r>
              <a:rPr lang="ar-MA" sz="6200" dirty="0" err="1" smtClean="0"/>
              <a:t>أونسيل</a:t>
            </a:r>
            <a:r>
              <a:rPr lang="ar-MA" sz="6200" dirty="0" smtClean="0"/>
              <a:t>(المجرم ضحية مجتمعه والتعامل معه بمنطق العقاب لن يفيد معه ولذلك ذهب </a:t>
            </a:r>
            <a:r>
              <a:rPr lang="ar-MA" sz="6200" dirty="0" err="1" smtClean="0"/>
              <a:t>كراماتكا</a:t>
            </a:r>
            <a:r>
              <a:rPr lang="ar-MA" sz="6200" dirty="0" smtClean="0"/>
              <a:t> إلى حد القول بإلغاء القانون الجنائي)وهو ما عارضه فيه مارك أنسيل.</a:t>
            </a:r>
          </a:p>
          <a:p>
            <a:pPr algn="r">
              <a:buNone/>
            </a:pPr>
            <a:r>
              <a:rPr lang="ar-MA" sz="6200" b="1" dirty="0" smtClean="0">
                <a:solidFill>
                  <a:srgbClr val="7030A0"/>
                </a:solidFill>
              </a:rPr>
              <a:t>أسس النظام العقابي الإسلامي </a:t>
            </a:r>
            <a:r>
              <a:rPr lang="ar-MA" sz="6200" dirty="0" smtClean="0"/>
              <a:t>: </a:t>
            </a:r>
          </a:p>
          <a:p>
            <a:pPr algn="r"/>
            <a:r>
              <a:rPr lang="ar-MA" sz="6200" dirty="0" smtClean="0"/>
              <a:t>كل ما شرع الله ورسوله من قواعد عقابية تطبق على المذنبين من العباد في الدنيا قبل نيلهم للجزاء الأخروي والعقوبات في الشريعة الإسلامية هي (القصاص الحدود والتعزير).</a:t>
            </a:r>
          </a:p>
          <a:p>
            <a:pPr algn="r"/>
            <a:r>
              <a:rPr lang="ar-MA" sz="6200" dirty="0" smtClean="0"/>
              <a:t>الجرائم التي يلزم فيها الحد :</a:t>
            </a:r>
          </a:p>
          <a:p>
            <a:pPr marL="0" indent="0" algn="r">
              <a:buNone/>
            </a:pPr>
            <a:r>
              <a:rPr lang="ar-MA" sz="6200" dirty="0" smtClean="0"/>
              <a:t>( أحكامها مأخوذة من القرآن الكريم والسنة النبوية وهي 7 جرائم ) </a:t>
            </a:r>
            <a:r>
              <a:rPr lang="ar-MA" sz="6200" b="1" dirty="0" smtClean="0"/>
              <a:t>والحد هو العقوبة المقررة حقا لله تعالى أو هو العقوبة المقررة لمصلحة الجماعة</a:t>
            </a:r>
            <a:r>
              <a:rPr lang="ar-MA" sz="3300" b="1" dirty="0" smtClean="0"/>
              <a:t>.</a:t>
            </a:r>
            <a:endParaRPr lang="ar-MA" sz="3300" b="1" dirty="0"/>
          </a:p>
        </p:txBody>
      </p:sp>
    </p:spTree>
    <p:extLst>
      <p:ext uri="{BB962C8B-B14F-4D97-AF65-F5344CB8AC3E}">
        <p14:creationId xmlns:p14="http://schemas.microsoft.com/office/powerpoint/2010/main" val="36334971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3595335" y="-1411357"/>
            <a:ext cx="8596668" cy="1411357"/>
          </a:xfrm>
        </p:spPr>
        <p:txBody>
          <a:bodyPr>
            <a:normAutofit/>
          </a:bodyPr>
          <a:lstStyle/>
          <a:p>
            <a:endParaRPr lang="fr-FR" sz="1800" dirty="0"/>
          </a:p>
        </p:txBody>
      </p:sp>
      <p:sp>
        <p:nvSpPr>
          <p:cNvPr id="3" name="Espace réservé du contenu 2"/>
          <p:cNvSpPr>
            <a:spLocks noGrp="1"/>
          </p:cNvSpPr>
          <p:nvPr>
            <p:ph idx="1"/>
          </p:nvPr>
        </p:nvSpPr>
        <p:spPr>
          <a:xfrm>
            <a:off x="770709" y="783771"/>
            <a:ext cx="10711542" cy="5568194"/>
          </a:xfrm>
        </p:spPr>
        <p:txBody>
          <a:bodyPr>
            <a:normAutofit fontScale="92500" lnSpcReduction="20000"/>
          </a:bodyPr>
          <a:lstStyle/>
          <a:p>
            <a:pPr algn="r"/>
            <a:r>
              <a:rPr lang="ar-MA" sz="2600" b="1" dirty="0" smtClean="0"/>
              <a:t>جريمة الزنا </a:t>
            </a:r>
            <a:r>
              <a:rPr lang="ar-MA" sz="2600" dirty="0" smtClean="0"/>
              <a:t>/عقوبتها الرجم أو الجلد(المحصن وغير المحصن) أو التغريب عام بالنسبة لغير المحصن والغاية منها حفظ النسل.</a:t>
            </a:r>
          </a:p>
          <a:p>
            <a:pPr algn="r"/>
            <a:r>
              <a:rPr lang="ar-MA" sz="2600" b="1" dirty="0" smtClean="0"/>
              <a:t>جريمة السرقة</a:t>
            </a:r>
            <a:r>
              <a:rPr lang="ar-MA" sz="2600" dirty="0" smtClean="0"/>
              <a:t>: عقوبتها قطع اليد والغاية منها حفظ المال.</a:t>
            </a:r>
          </a:p>
          <a:p>
            <a:pPr algn="r"/>
            <a:r>
              <a:rPr lang="ar-MA" sz="2600" b="1" dirty="0" smtClean="0"/>
              <a:t>جريمة القذف : عقوبتها الجلد 80 جلدة وعدم الاهلية للشهادة والغاية منها حفظ النسل.</a:t>
            </a:r>
          </a:p>
          <a:p>
            <a:pPr lvl="8" algn="r"/>
            <a:r>
              <a:rPr lang="ar-MA" sz="2600" b="1" dirty="0" smtClean="0"/>
              <a:t>جريمة الحرابة عقوبتها القتل أو </a:t>
            </a:r>
            <a:r>
              <a:rPr lang="ar-MA" sz="2600" b="1" u="sng" dirty="0" smtClean="0"/>
              <a:t>القتل مع الصلب </a:t>
            </a:r>
            <a:r>
              <a:rPr lang="ar-MA" sz="2600" b="1" dirty="0" smtClean="0"/>
              <a:t>وتجب على قاطع الطريق السارق والقاتل. </a:t>
            </a:r>
            <a:endParaRPr lang="fr-FR" sz="2600" b="1" dirty="0" smtClean="0"/>
          </a:p>
          <a:p>
            <a:pPr lvl="8" algn="r"/>
            <a:r>
              <a:rPr lang="ar-MA" sz="2600" b="1" u="sng" dirty="0" smtClean="0"/>
              <a:t>القطع</a:t>
            </a:r>
            <a:r>
              <a:rPr lang="ar-MA" sz="2600" b="1" dirty="0" smtClean="0"/>
              <a:t> وتجب على قاطع الطريق إذا أخذ المال ولم يقتل أو </a:t>
            </a:r>
            <a:r>
              <a:rPr lang="ar-MA" sz="2600" b="1" u="sng" dirty="0" smtClean="0"/>
              <a:t>النفي</a:t>
            </a:r>
            <a:r>
              <a:rPr lang="ar-MA" sz="2600" b="1" dirty="0" smtClean="0"/>
              <a:t> وتجب على قاطع الطريق إذا أخاف الناس و لم يسرق ولم يقتل والغاية منها حفظ النفس.</a:t>
            </a:r>
          </a:p>
          <a:p>
            <a:pPr lvl="8" algn="r"/>
            <a:r>
              <a:rPr lang="ar-MA" sz="2600" b="1" dirty="0" smtClean="0"/>
              <a:t>جريمة الردة :عقوبتها القتل ومصادرة المال بعد الامهال للتراجع والغاية منها حفظ الدين. </a:t>
            </a:r>
          </a:p>
          <a:p>
            <a:pPr lvl="8" algn="r"/>
            <a:r>
              <a:rPr lang="ar-MA" sz="2600" b="1" dirty="0" smtClean="0"/>
              <a:t>جريمة شرب الخمر: عقوبتها عند الفقهاء 80 جلدة وعند الشافعي 40 جلدة والباقي تعزير والغاية منها حفظ العقل.</a:t>
            </a:r>
          </a:p>
          <a:p>
            <a:pPr lvl="8" algn="r"/>
            <a:r>
              <a:rPr lang="ar-MA" sz="2600" b="1" dirty="0" smtClean="0"/>
              <a:t>جريمة البغي :عقوبتها القتل والغاية منها حفظ النفس.</a:t>
            </a:r>
          </a:p>
          <a:p>
            <a:pPr lvl="8" algn="r"/>
            <a:r>
              <a:rPr lang="ar-MA" sz="2600" b="1" dirty="0" smtClean="0"/>
              <a:t>وهذا تتحقق مقاصد الشرع الخمس الكلية وهي : </a:t>
            </a:r>
            <a:r>
              <a:rPr lang="ar-MA" sz="2600" b="1" dirty="0" smtClean="0">
                <a:solidFill>
                  <a:srgbClr val="FF0000"/>
                </a:solidFill>
              </a:rPr>
              <a:t>حفظ الدين –حفظ النفس </a:t>
            </a:r>
            <a:r>
              <a:rPr lang="ar-MA" sz="2300" b="1" dirty="0" smtClean="0">
                <a:solidFill>
                  <a:srgbClr val="FF0000"/>
                </a:solidFill>
              </a:rPr>
              <a:t>حفظ العقل –</a:t>
            </a:r>
            <a:r>
              <a:rPr lang="ar-JO" sz="2300" b="1" dirty="0" smtClean="0">
                <a:solidFill>
                  <a:srgbClr val="FF0000"/>
                </a:solidFill>
              </a:rPr>
              <a:t> </a:t>
            </a:r>
            <a:r>
              <a:rPr lang="ar-MA" sz="2300" b="1" dirty="0" smtClean="0">
                <a:solidFill>
                  <a:srgbClr val="FF0000"/>
                </a:solidFill>
              </a:rPr>
              <a:t>حفظ النسل –</a:t>
            </a:r>
            <a:r>
              <a:rPr lang="ar-JO" sz="2300" b="1" dirty="0" smtClean="0">
                <a:solidFill>
                  <a:srgbClr val="FF0000"/>
                </a:solidFill>
              </a:rPr>
              <a:t> </a:t>
            </a:r>
            <a:r>
              <a:rPr lang="ar-MA" sz="2300" b="1" dirty="0" smtClean="0">
                <a:solidFill>
                  <a:srgbClr val="FF0000"/>
                </a:solidFill>
              </a:rPr>
              <a:t>حفظ المال.</a:t>
            </a:r>
            <a:r>
              <a:rPr lang="ar-MA" sz="2300" dirty="0" smtClean="0"/>
              <a:t>	</a:t>
            </a:r>
            <a:endParaRPr lang="ar-MA" sz="2300" dirty="0"/>
          </a:p>
        </p:txBody>
      </p:sp>
    </p:spTree>
    <p:extLst>
      <p:ext uri="{BB962C8B-B14F-4D97-AF65-F5344CB8AC3E}">
        <p14:creationId xmlns:p14="http://schemas.microsoft.com/office/powerpoint/2010/main" val="17938428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337930"/>
            <a:ext cx="8596668" cy="45719"/>
          </a:xfrm>
        </p:spPr>
        <p:txBody>
          <a:bodyPr>
            <a:normAutofit fontScale="90000"/>
          </a:bodyPr>
          <a:lstStyle/>
          <a:p>
            <a:endParaRPr lang="fr-FR" dirty="0"/>
          </a:p>
        </p:txBody>
      </p:sp>
      <p:sp>
        <p:nvSpPr>
          <p:cNvPr id="3" name="Espace réservé du contenu 2"/>
          <p:cNvSpPr>
            <a:spLocks noGrp="1"/>
          </p:cNvSpPr>
          <p:nvPr>
            <p:ph idx="1"/>
          </p:nvPr>
        </p:nvSpPr>
        <p:spPr>
          <a:xfrm>
            <a:off x="677342" y="783771"/>
            <a:ext cx="10556715" cy="3448595"/>
          </a:xfrm>
        </p:spPr>
        <p:txBody>
          <a:bodyPr>
            <a:normAutofit/>
          </a:bodyPr>
          <a:lstStyle/>
          <a:p>
            <a:pPr algn="r">
              <a:buNone/>
            </a:pPr>
            <a:r>
              <a:rPr lang="ar-MA" sz="2400" b="1" dirty="0" smtClean="0"/>
              <a:t>الجرائم </a:t>
            </a:r>
            <a:r>
              <a:rPr lang="ar-MA" sz="2400" b="1" dirty="0"/>
              <a:t>التي توجب </a:t>
            </a:r>
            <a:r>
              <a:rPr lang="ar-MA" sz="2400" b="1" dirty="0" smtClean="0"/>
              <a:t>القصاص والدية</a:t>
            </a:r>
            <a:r>
              <a:rPr lang="ar-MA" sz="2400" dirty="0" smtClean="0"/>
              <a:t>:</a:t>
            </a:r>
            <a:endParaRPr lang="ar-MA" sz="2400" dirty="0"/>
          </a:p>
          <a:p>
            <a:pPr lvl="1" algn="r">
              <a:buNone/>
            </a:pPr>
            <a:r>
              <a:rPr lang="ar-MA" sz="2200" dirty="0"/>
              <a:t>	القتل العمد : الحر بالحر والعبد بالعبد والأنثى </a:t>
            </a:r>
            <a:r>
              <a:rPr lang="ar-MA" sz="2200" dirty="0" smtClean="0"/>
              <a:t>بالأنثى ويتعلق الأمر هنا بالجرائم العمدية.</a:t>
            </a:r>
            <a:endParaRPr lang="ar-MA" sz="2200" dirty="0"/>
          </a:p>
          <a:p>
            <a:pPr marL="0" indent="0" algn="r">
              <a:buNone/>
            </a:pPr>
            <a:r>
              <a:rPr lang="ar-MA" sz="2400" dirty="0"/>
              <a:t>	الجرح والضرب والقطع </a:t>
            </a:r>
            <a:r>
              <a:rPr lang="ar-MA" sz="2400" dirty="0" err="1" smtClean="0"/>
              <a:t>المت</a:t>
            </a:r>
            <a:r>
              <a:rPr lang="ar-JO" sz="2400" dirty="0" smtClean="0"/>
              <a:t>ع</a:t>
            </a:r>
            <a:r>
              <a:rPr lang="ar-MA" sz="2400" dirty="0" smtClean="0"/>
              <a:t>مد </a:t>
            </a:r>
            <a:r>
              <a:rPr lang="ar-MA" sz="2400" dirty="0"/>
              <a:t>: النفس بالنفس والعين بالعين والأذن بالأذن والسن بالسن والجروح </a:t>
            </a:r>
            <a:r>
              <a:rPr lang="ar-MA" sz="2400" dirty="0" smtClean="0"/>
              <a:t>قصاص.</a:t>
            </a:r>
          </a:p>
          <a:p>
            <a:pPr marL="0" indent="0" algn="r">
              <a:buNone/>
            </a:pPr>
            <a:r>
              <a:rPr lang="ar-MA" sz="2400" dirty="0" smtClean="0"/>
              <a:t>القتل الخطأ والقتل شبه العمد والجرح الخطأ.</a:t>
            </a:r>
            <a:endParaRPr lang="ar-MA" sz="2400" dirty="0"/>
          </a:p>
        </p:txBody>
      </p:sp>
    </p:spTree>
    <p:extLst>
      <p:ext uri="{BB962C8B-B14F-4D97-AF65-F5344CB8AC3E}">
        <p14:creationId xmlns:p14="http://schemas.microsoft.com/office/powerpoint/2010/main" val="3584283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1749286"/>
            <a:ext cx="8596668" cy="1590260"/>
          </a:xfrm>
        </p:spPr>
        <p:txBody>
          <a:bodyPr/>
          <a:lstStyle/>
          <a:p>
            <a:endParaRPr lang="fr-FR"/>
          </a:p>
        </p:txBody>
      </p:sp>
      <p:sp>
        <p:nvSpPr>
          <p:cNvPr id="3" name="Espace réservé du contenu 2"/>
          <p:cNvSpPr>
            <a:spLocks noGrp="1"/>
          </p:cNvSpPr>
          <p:nvPr>
            <p:ph idx="1"/>
          </p:nvPr>
        </p:nvSpPr>
        <p:spPr>
          <a:xfrm>
            <a:off x="0" y="378823"/>
            <a:ext cx="11129554" cy="6479177"/>
          </a:xfrm>
        </p:spPr>
        <p:txBody>
          <a:bodyPr>
            <a:normAutofit/>
          </a:bodyPr>
          <a:lstStyle/>
          <a:p>
            <a:pPr marL="0" indent="0" algn="r">
              <a:buNone/>
            </a:pPr>
            <a:r>
              <a:rPr lang="ar-MA" sz="4200" dirty="0"/>
              <a:t>	</a:t>
            </a:r>
            <a:r>
              <a:rPr lang="ar-MA" sz="2300" b="1" dirty="0"/>
              <a:t>إرادة أولياء المقتول </a:t>
            </a:r>
            <a:r>
              <a:rPr lang="ar-MA" sz="2300" dirty="0"/>
              <a:t>: </a:t>
            </a:r>
          </a:p>
          <a:p>
            <a:pPr lvl="8" algn="r">
              <a:buNone/>
            </a:pPr>
            <a:r>
              <a:rPr lang="fr-FR" sz="2300" dirty="0"/>
              <a:t>	</a:t>
            </a:r>
            <a:r>
              <a:rPr lang="ar-MA" sz="2300" dirty="0"/>
              <a:t>المطالبة بتطبيق القصاص.</a:t>
            </a:r>
          </a:p>
          <a:p>
            <a:pPr algn="r">
              <a:buNone/>
            </a:pPr>
            <a:r>
              <a:rPr lang="fr-FR" sz="2300" dirty="0"/>
              <a:t>	</a:t>
            </a:r>
            <a:r>
              <a:rPr lang="ar-MA" sz="2300" dirty="0"/>
              <a:t>المطالبة بأخذ الدية.</a:t>
            </a:r>
          </a:p>
          <a:p>
            <a:pPr algn="r">
              <a:buNone/>
            </a:pPr>
            <a:r>
              <a:rPr lang="fr-FR" sz="2300" dirty="0"/>
              <a:t>	</a:t>
            </a:r>
            <a:r>
              <a:rPr lang="ar-MA" sz="2300" dirty="0"/>
              <a:t>المطالبة بالإعفاء تقربا من الله تعالى ورجاء لرحمته.</a:t>
            </a:r>
          </a:p>
          <a:p>
            <a:pPr algn="r"/>
            <a:endParaRPr lang="ar-MA" sz="2300" dirty="0"/>
          </a:p>
          <a:p>
            <a:pPr marL="0" indent="0" algn="r">
              <a:buNone/>
            </a:pPr>
            <a:r>
              <a:rPr lang="ar-MA" sz="2300" b="1" dirty="0" smtClean="0"/>
              <a:t>الجرائم </a:t>
            </a:r>
            <a:r>
              <a:rPr lang="ar-MA" sz="2300" b="1" dirty="0"/>
              <a:t>التي تجب فيها الدية كعقوبة </a:t>
            </a:r>
            <a:r>
              <a:rPr lang="ar-MA" sz="2300" dirty="0"/>
              <a:t>:</a:t>
            </a:r>
          </a:p>
          <a:p>
            <a:pPr algn="r">
              <a:buNone/>
            </a:pPr>
            <a:r>
              <a:rPr lang="ar-MA" sz="2300" dirty="0"/>
              <a:t>ويقصد بها القتل بدون عمد </a:t>
            </a:r>
            <a:r>
              <a:rPr lang="ar-JO" sz="2300" dirty="0" smtClean="0"/>
              <a:t>و</a:t>
            </a:r>
            <a:r>
              <a:rPr lang="ar-MA" sz="2300" dirty="0" smtClean="0"/>
              <a:t>عقوبتها الدية</a:t>
            </a:r>
          </a:p>
          <a:p>
            <a:pPr marL="0" indent="0" algn="r">
              <a:buNone/>
            </a:pPr>
            <a:r>
              <a:rPr lang="ar-MA" sz="2300" dirty="0" smtClean="0"/>
              <a:t>ا</a:t>
            </a:r>
            <a:r>
              <a:rPr lang="ar-MA" sz="2300" b="1" dirty="0" smtClean="0"/>
              <a:t>لجرائم التي يجب فيها التعزيز</a:t>
            </a:r>
            <a:r>
              <a:rPr lang="ar-MA" sz="2300" dirty="0"/>
              <a:t> :</a:t>
            </a:r>
            <a:r>
              <a:rPr lang="ar-MA" sz="2300" b="1" dirty="0">
                <a:solidFill>
                  <a:srgbClr val="0070C0"/>
                </a:solidFill>
              </a:rPr>
              <a:t>والتعزير هو تأديب على ذنوب لم تشرع فيها حدود</a:t>
            </a:r>
            <a:endParaRPr lang="ar-MA" sz="2300" b="1" dirty="0" smtClean="0">
              <a:solidFill>
                <a:srgbClr val="0070C0"/>
              </a:solidFill>
            </a:endParaRPr>
          </a:p>
          <a:p>
            <a:pPr algn="r">
              <a:buNone/>
            </a:pPr>
            <a:r>
              <a:rPr lang="ar-MA" sz="2300" dirty="0"/>
              <a:t>	وهي الجرائم التي </a:t>
            </a:r>
            <a:r>
              <a:rPr lang="ar-MA" sz="2300" dirty="0" smtClean="0"/>
              <a:t>لم تقدر </a:t>
            </a:r>
            <a:r>
              <a:rPr lang="ar-MA" sz="2300" dirty="0"/>
              <a:t>عقوبتها من </a:t>
            </a:r>
            <a:r>
              <a:rPr lang="ar-MA" sz="2300" dirty="0" smtClean="0"/>
              <a:t>طرف </a:t>
            </a:r>
            <a:r>
              <a:rPr lang="ar-MA" sz="2300" dirty="0"/>
              <a:t>الله </a:t>
            </a:r>
            <a:r>
              <a:rPr lang="ar-MA" sz="2300" dirty="0" smtClean="0"/>
              <a:t>عز وجل ورسوله الكريم ،فيمكن </a:t>
            </a:r>
            <a:r>
              <a:rPr lang="ar-MA" sz="2300" dirty="0"/>
              <a:t>للقاضي أن يحكم </a:t>
            </a:r>
            <a:r>
              <a:rPr lang="ar-MA" sz="2300" dirty="0" smtClean="0"/>
              <a:t>بأخف العقوبات كالنصح والإنذار وينتهي بأشدها كالحبس والجلد. </a:t>
            </a:r>
            <a:endParaRPr lang="ar-MA" sz="2300" dirty="0"/>
          </a:p>
          <a:p>
            <a:endParaRPr lang="ar-MA" sz="2300" dirty="0"/>
          </a:p>
        </p:txBody>
      </p:sp>
    </p:spTree>
    <p:extLst>
      <p:ext uri="{BB962C8B-B14F-4D97-AF65-F5344CB8AC3E}">
        <p14:creationId xmlns:p14="http://schemas.microsoft.com/office/powerpoint/2010/main" val="31480083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3803" y="-1318591"/>
            <a:ext cx="8596668" cy="1320800"/>
          </a:xfrm>
        </p:spPr>
        <p:txBody>
          <a:bodyPr/>
          <a:lstStyle/>
          <a:p>
            <a:endParaRPr lang="fr-FR"/>
          </a:p>
        </p:txBody>
      </p:sp>
      <p:sp>
        <p:nvSpPr>
          <p:cNvPr id="3" name="Espace réservé du contenu 2"/>
          <p:cNvSpPr>
            <a:spLocks noGrp="1"/>
          </p:cNvSpPr>
          <p:nvPr>
            <p:ph idx="1"/>
          </p:nvPr>
        </p:nvSpPr>
        <p:spPr>
          <a:xfrm>
            <a:off x="836023" y="156754"/>
            <a:ext cx="10789920" cy="6701246"/>
          </a:xfrm>
        </p:spPr>
        <p:txBody>
          <a:bodyPr>
            <a:normAutofit/>
          </a:bodyPr>
          <a:lstStyle/>
          <a:p>
            <a:pPr algn="r">
              <a:buNone/>
            </a:pPr>
            <a:r>
              <a:rPr lang="ar-MA" sz="3000" b="1" dirty="0" smtClean="0">
                <a:solidFill>
                  <a:schemeClr val="accent3">
                    <a:lumMod val="75000"/>
                  </a:schemeClr>
                </a:solidFill>
              </a:rPr>
              <a:t>المسؤولية </a:t>
            </a:r>
            <a:r>
              <a:rPr lang="ar-MA" sz="3000" b="1" dirty="0">
                <a:solidFill>
                  <a:schemeClr val="accent3">
                    <a:lumMod val="75000"/>
                  </a:schemeClr>
                </a:solidFill>
              </a:rPr>
              <a:t>الجنائية في النظام العقابي الإسلامي </a:t>
            </a:r>
            <a:endParaRPr lang="ar-MA" sz="3000" dirty="0"/>
          </a:p>
          <a:p>
            <a:pPr algn="r">
              <a:buNone/>
            </a:pPr>
            <a:r>
              <a:rPr lang="ar-MA" sz="3000" dirty="0" smtClean="0"/>
              <a:t>بنيت المسؤولية الجنائية على أساس أخلاقي يقوم على حرية </a:t>
            </a:r>
            <a:r>
              <a:rPr lang="ar-MA" sz="3000" dirty="0" smtClean="0">
                <a:solidFill>
                  <a:schemeClr val="accent3">
                    <a:lumMod val="75000"/>
                  </a:schemeClr>
                </a:solidFill>
              </a:rPr>
              <a:t>ا</a:t>
            </a:r>
            <a:r>
              <a:rPr lang="ar-MA" sz="3000" b="1" dirty="0" smtClean="0">
                <a:solidFill>
                  <a:schemeClr val="accent3">
                    <a:lumMod val="75000"/>
                  </a:schemeClr>
                </a:solidFill>
              </a:rPr>
              <a:t>لاختيار</a:t>
            </a:r>
            <a:r>
              <a:rPr lang="ar-MA" sz="3000" b="1" dirty="0" smtClean="0"/>
              <a:t> </a:t>
            </a:r>
            <a:r>
              <a:rPr lang="ar-MA" sz="3000" dirty="0" smtClean="0"/>
              <a:t>بين الخير والشر </a:t>
            </a:r>
            <a:r>
              <a:rPr lang="ar-MA" sz="3000" b="1" dirty="0" smtClean="0">
                <a:solidFill>
                  <a:schemeClr val="accent3">
                    <a:lumMod val="75000"/>
                  </a:schemeClr>
                </a:solidFill>
              </a:rPr>
              <a:t>والإدراك والتمييز </a:t>
            </a:r>
            <a:r>
              <a:rPr lang="ar-MA" sz="3000" dirty="0" smtClean="0"/>
              <a:t>عند الفاعل . فالمبادئ التي</a:t>
            </a:r>
            <a:r>
              <a:rPr lang="ar-JO" sz="3000" dirty="0" smtClean="0"/>
              <a:t> </a:t>
            </a:r>
            <a:r>
              <a:rPr lang="ar-MA" sz="3000" dirty="0" smtClean="0"/>
              <a:t>تحكم نظرية </a:t>
            </a:r>
            <a:r>
              <a:rPr lang="ar-JO" sz="3000" dirty="0" smtClean="0"/>
              <a:t> </a:t>
            </a:r>
            <a:r>
              <a:rPr lang="ar-MA" sz="3000" dirty="0" smtClean="0"/>
              <a:t>المسؤولية الجنائية في الشريعة</a:t>
            </a:r>
            <a:r>
              <a:rPr lang="ar-JO" sz="3000" dirty="0" smtClean="0"/>
              <a:t> هي </a:t>
            </a:r>
            <a:endParaRPr lang="ar-MA" sz="3000" dirty="0" smtClean="0"/>
          </a:p>
          <a:p>
            <a:pPr algn="r">
              <a:buNone/>
            </a:pPr>
            <a:r>
              <a:rPr lang="ar-MA" sz="3000" b="1" dirty="0" smtClean="0"/>
              <a:t>القدرة </a:t>
            </a:r>
            <a:r>
              <a:rPr lang="ar-MA" sz="3000" b="1" dirty="0"/>
              <a:t>على الإدراك </a:t>
            </a:r>
            <a:r>
              <a:rPr lang="ar-MA" sz="3000" b="1" dirty="0" smtClean="0"/>
              <a:t>والتمييز</a:t>
            </a:r>
            <a:r>
              <a:rPr lang="ar-MA" sz="3000" dirty="0"/>
              <a:t>:</a:t>
            </a:r>
          </a:p>
          <a:p>
            <a:pPr algn="r">
              <a:buNone/>
            </a:pPr>
            <a:r>
              <a:rPr lang="ar-MA" sz="3000" dirty="0" smtClean="0"/>
              <a:t> تطبق </a:t>
            </a:r>
            <a:r>
              <a:rPr lang="ar-MA" sz="3000" dirty="0"/>
              <a:t>الأحكام فقط على الاشخاص الذين لهم قدرة الإدراك </a:t>
            </a:r>
            <a:r>
              <a:rPr lang="ar-MA" sz="3000" dirty="0" smtClean="0"/>
              <a:t>والتمييز </a:t>
            </a:r>
            <a:r>
              <a:rPr lang="ar-MA" sz="3000" dirty="0"/>
              <a:t>من غير  الذين رفع عنهم القلم وهم : ( الصبي حتى يحتلم / النائم حتى يصحو / المجنون حتى يفيق).</a:t>
            </a:r>
          </a:p>
          <a:p>
            <a:pPr marL="0" indent="0" algn="r">
              <a:buNone/>
            </a:pPr>
            <a:r>
              <a:rPr lang="ar-MA" sz="3000" b="1" dirty="0" smtClean="0"/>
              <a:t>الإرادة </a:t>
            </a:r>
            <a:r>
              <a:rPr lang="ar-MA" sz="3000" b="1" dirty="0"/>
              <a:t>وحرية الاختيار </a:t>
            </a:r>
            <a:r>
              <a:rPr lang="ar-MA" sz="3000" dirty="0" smtClean="0"/>
              <a:t>:لا </a:t>
            </a:r>
            <a:r>
              <a:rPr lang="ar-MA" sz="3000" dirty="0"/>
              <a:t>تطبق أحكام الشريعة الإسلامية على المكره والمضطر .</a:t>
            </a:r>
          </a:p>
          <a:p>
            <a:pPr algn="r">
              <a:buNone/>
            </a:pPr>
            <a:r>
              <a:rPr lang="ar-MA" sz="3000" dirty="0"/>
              <a:t>	المكره : يقول الله تعالى : </a:t>
            </a:r>
            <a:r>
              <a:rPr lang="ar-MA" sz="3000" dirty="0">
                <a:solidFill>
                  <a:schemeClr val="accent3">
                    <a:lumMod val="75000"/>
                  </a:schemeClr>
                </a:solidFill>
              </a:rPr>
              <a:t>" </a:t>
            </a:r>
            <a:r>
              <a:rPr lang="ar-MA" sz="3000" dirty="0">
                <a:solidFill>
                  <a:srgbClr val="FF0000"/>
                </a:solidFill>
              </a:rPr>
              <a:t>إلا من أكره وقلبه مطمئن </a:t>
            </a:r>
            <a:r>
              <a:rPr lang="ar-MA" sz="3000" dirty="0" smtClean="0">
                <a:solidFill>
                  <a:srgbClr val="FF0000"/>
                </a:solidFill>
              </a:rPr>
              <a:t>بالإيمان </a:t>
            </a:r>
            <a:r>
              <a:rPr lang="ar-MA" sz="3000" dirty="0">
                <a:solidFill>
                  <a:srgbClr val="FF0000"/>
                </a:solidFill>
              </a:rPr>
              <a:t>".</a:t>
            </a:r>
          </a:p>
          <a:p>
            <a:pPr algn="r">
              <a:buNone/>
            </a:pPr>
            <a:r>
              <a:rPr lang="ar-MA" sz="3000" dirty="0"/>
              <a:t>	المضطر : يقول الله تعالى : </a:t>
            </a:r>
            <a:r>
              <a:rPr lang="ar-MA" sz="3000" dirty="0">
                <a:solidFill>
                  <a:schemeClr val="accent3">
                    <a:lumMod val="75000"/>
                  </a:schemeClr>
                </a:solidFill>
              </a:rPr>
              <a:t>" فمن اضطر غير باغ ولا عاد فإن ربك غفور </a:t>
            </a:r>
            <a:r>
              <a:rPr lang="ar-MA" sz="3000" dirty="0" smtClean="0">
                <a:solidFill>
                  <a:schemeClr val="accent3">
                    <a:lumMod val="75000"/>
                  </a:schemeClr>
                </a:solidFill>
              </a:rPr>
              <a:t>رحيم. </a:t>
            </a:r>
            <a:endParaRPr lang="ar-MA" sz="3000" dirty="0">
              <a:solidFill>
                <a:schemeClr val="accent3">
                  <a:lumMod val="75000"/>
                </a:schemeClr>
              </a:solidFill>
            </a:endParaRPr>
          </a:p>
          <a:p>
            <a:endParaRPr lang="ar-MA" sz="3800" dirty="0">
              <a:solidFill>
                <a:schemeClr val="accent3">
                  <a:lumMod val="75000"/>
                </a:schemeClr>
              </a:solidFill>
            </a:endParaRPr>
          </a:p>
        </p:txBody>
      </p:sp>
    </p:spTree>
    <p:extLst>
      <p:ext uri="{BB962C8B-B14F-4D97-AF65-F5344CB8AC3E}">
        <p14:creationId xmlns:p14="http://schemas.microsoft.com/office/powerpoint/2010/main" val="29018287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1657619" y="1685109"/>
            <a:ext cx="8596668" cy="4950823"/>
          </a:xfrm>
        </p:spPr>
        <p:txBody>
          <a:bodyPr/>
          <a:lstStyle/>
          <a:p>
            <a:pPr algn="r">
              <a:buNone/>
            </a:pPr>
            <a:r>
              <a:rPr lang="ar-MA" sz="2400" b="1" dirty="0" smtClean="0">
                <a:solidFill>
                  <a:schemeClr val="tx1"/>
                </a:solidFill>
              </a:rPr>
              <a:t>ربط </a:t>
            </a:r>
            <a:r>
              <a:rPr lang="ar-MA" sz="2400" b="1" dirty="0">
                <a:solidFill>
                  <a:schemeClr val="tx1"/>
                </a:solidFill>
              </a:rPr>
              <a:t>المسؤولية الجنائية بمرتكبها شخصيا </a:t>
            </a:r>
            <a:r>
              <a:rPr lang="ar-MA" sz="2400" dirty="0" smtClean="0"/>
              <a:t>:</a:t>
            </a:r>
          </a:p>
          <a:p>
            <a:pPr algn="r">
              <a:buNone/>
            </a:pPr>
            <a:r>
              <a:rPr lang="ar-MA" sz="2400" dirty="0" smtClean="0"/>
              <a:t>قال الله تعالى : " </a:t>
            </a:r>
            <a:r>
              <a:rPr lang="ar-MA" sz="2400" dirty="0" smtClean="0">
                <a:solidFill>
                  <a:srgbClr val="FF0000"/>
                </a:solidFill>
              </a:rPr>
              <a:t>كل نفس بما كسبت رهينة </a:t>
            </a:r>
            <a:r>
              <a:rPr lang="ar-MA" sz="2400" dirty="0" smtClean="0"/>
              <a:t>".</a:t>
            </a:r>
          </a:p>
          <a:p>
            <a:pPr algn="r">
              <a:buNone/>
            </a:pPr>
            <a:r>
              <a:rPr lang="ar-MA" sz="2400" dirty="0" smtClean="0"/>
              <a:t>لا </a:t>
            </a:r>
            <a:r>
              <a:rPr lang="ar-MA" sz="2400" dirty="0"/>
              <a:t>يسأل الشخص إلا عن </a:t>
            </a:r>
            <a:r>
              <a:rPr lang="ar-MA" sz="2400" dirty="0" smtClean="0"/>
              <a:t>الفعل الجرمي </a:t>
            </a:r>
            <a:r>
              <a:rPr lang="ar-MA" sz="2400" dirty="0"/>
              <a:t>الذي ارتكبه </a:t>
            </a:r>
            <a:r>
              <a:rPr lang="ar-MA" sz="2400" b="1" u="sng" dirty="0"/>
              <a:t>شخصيا</a:t>
            </a:r>
            <a:r>
              <a:rPr lang="ar-MA" sz="2400" dirty="0"/>
              <a:t> دون </a:t>
            </a:r>
            <a:r>
              <a:rPr lang="ar-JO" sz="2400" dirty="0" smtClean="0"/>
              <a:t>الذي</a:t>
            </a:r>
            <a:r>
              <a:rPr lang="ar-MA" sz="2400" dirty="0" smtClean="0"/>
              <a:t> </a:t>
            </a:r>
            <a:r>
              <a:rPr lang="ar-MA" sz="2400" dirty="0"/>
              <a:t>اقترفه غيره كالأخ أو الأصل أو الفرع .</a:t>
            </a:r>
          </a:p>
          <a:p>
            <a:pPr algn="r"/>
            <a:endParaRPr lang="ar-MA" sz="2400" dirty="0"/>
          </a:p>
          <a:p>
            <a:pPr algn="r"/>
            <a:endParaRPr lang="ar-MA" sz="2400" dirty="0"/>
          </a:p>
        </p:txBody>
      </p:sp>
      <p:sp>
        <p:nvSpPr>
          <p:cNvPr id="4" name="Espace réservé du contenu 2"/>
          <p:cNvSpPr txBox="1">
            <a:spLocks/>
          </p:cNvSpPr>
          <p:nvPr/>
        </p:nvSpPr>
        <p:spPr>
          <a:xfrm>
            <a:off x="677335" y="2240103"/>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fr-FR"/>
          </a:p>
        </p:txBody>
      </p:sp>
    </p:spTree>
    <p:extLst>
      <p:ext uri="{BB962C8B-B14F-4D97-AF65-F5344CB8AC3E}">
        <p14:creationId xmlns:p14="http://schemas.microsoft.com/office/powerpoint/2010/main" val="29206244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35143" y="-980661"/>
            <a:ext cx="8596668" cy="1141896"/>
          </a:xfrm>
        </p:spPr>
        <p:txBody>
          <a:bodyPr/>
          <a:lstStyle/>
          <a:p>
            <a:endParaRPr lang="fr-FR" dirty="0"/>
          </a:p>
        </p:txBody>
      </p:sp>
      <p:sp>
        <p:nvSpPr>
          <p:cNvPr id="3" name="Espace réservé du contenu 2"/>
          <p:cNvSpPr>
            <a:spLocks noGrp="1"/>
          </p:cNvSpPr>
          <p:nvPr>
            <p:ph idx="1"/>
          </p:nvPr>
        </p:nvSpPr>
        <p:spPr>
          <a:xfrm>
            <a:off x="1333315" y="161247"/>
            <a:ext cx="8596668" cy="6517861"/>
          </a:xfrm>
        </p:spPr>
        <p:txBody>
          <a:bodyPr>
            <a:normAutofit/>
          </a:bodyPr>
          <a:lstStyle/>
          <a:p>
            <a:endParaRPr lang="ar-MA" dirty="0"/>
          </a:p>
          <a:p>
            <a:pPr algn="r">
              <a:buNone/>
            </a:pPr>
            <a:r>
              <a:rPr lang="ar-MA" sz="2400" b="1" dirty="0" smtClean="0">
                <a:solidFill>
                  <a:schemeClr val="accent3">
                    <a:lumMod val="75000"/>
                  </a:schemeClr>
                </a:solidFill>
              </a:rPr>
              <a:t>تطور القانون الجنائي المغربي</a:t>
            </a:r>
          </a:p>
          <a:p>
            <a:pPr algn="r">
              <a:buNone/>
            </a:pPr>
            <a:r>
              <a:rPr lang="ar-MA" sz="2400" dirty="0" smtClean="0"/>
              <a:t>منذ صدور ظهير 12 غشت 1913 كان المغرب يعتمد على بعض مبادئ الشريعة والقانون الفرنسي.</a:t>
            </a:r>
          </a:p>
          <a:p>
            <a:pPr algn="r">
              <a:buNone/>
            </a:pPr>
            <a:r>
              <a:rPr lang="ar-MA" sz="2400" dirty="0" smtClean="0"/>
              <a:t>لكن </a:t>
            </a:r>
            <a:r>
              <a:rPr lang="ar-MA" sz="2400" dirty="0"/>
              <a:t>في </a:t>
            </a:r>
            <a:r>
              <a:rPr lang="ar-MA" sz="2400" dirty="0" smtClean="0">
                <a:solidFill>
                  <a:srgbClr val="0070C0"/>
                </a:solidFill>
              </a:rPr>
              <a:t>26 نونبر 1962</a:t>
            </a:r>
            <a:r>
              <a:rPr lang="ar-MA" sz="2400" dirty="0" smtClean="0"/>
              <a:t> </a:t>
            </a:r>
            <a:r>
              <a:rPr lang="ar-MA" sz="2400" dirty="0"/>
              <a:t>صدرت </a:t>
            </a:r>
            <a:r>
              <a:rPr lang="ar-MA" sz="2400" b="1" u="sng" dirty="0"/>
              <a:t>مجموعة جنائية مغربية جديدة </a:t>
            </a:r>
            <a:r>
              <a:rPr lang="ar-MA" sz="2400" dirty="0" smtClean="0"/>
              <a:t>تميزت بمجموعة من المبادئ وتحديدا فيما يتعلق بنطاق المسؤولية الجنائية : </a:t>
            </a:r>
            <a:endParaRPr lang="ar-MA" sz="2400" dirty="0"/>
          </a:p>
          <a:p>
            <a:pPr algn="r">
              <a:buNone/>
            </a:pPr>
            <a:r>
              <a:rPr lang="ar-MA" sz="2400" dirty="0"/>
              <a:t>	اعتمد </a:t>
            </a:r>
            <a:r>
              <a:rPr lang="ar-MA" sz="2400" dirty="0" smtClean="0"/>
              <a:t>المشرع كأساس للمسؤولية </a:t>
            </a:r>
            <a:r>
              <a:rPr lang="ar-MA" sz="2400" dirty="0"/>
              <a:t>الجنائية </a:t>
            </a:r>
            <a:r>
              <a:rPr lang="ar-MA" sz="2400" dirty="0" smtClean="0"/>
              <a:t>على سلامة </a:t>
            </a:r>
            <a:r>
              <a:rPr lang="ar-MA" sz="2400" dirty="0"/>
              <a:t>العقل والقدرة على التمييز .</a:t>
            </a:r>
          </a:p>
          <a:p>
            <a:pPr algn="r">
              <a:buNone/>
            </a:pPr>
            <a:r>
              <a:rPr lang="ar-MA" sz="2400" dirty="0"/>
              <a:t>	</a:t>
            </a:r>
            <a:r>
              <a:rPr lang="ar-MA" sz="2400" dirty="0" smtClean="0"/>
              <a:t>جعل مسؤولية الطفل </a:t>
            </a:r>
            <a:r>
              <a:rPr lang="ar-MA" sz="2400" dirty="0"/>
              <a:t>الذي أتم  12 سنة ولم يصل إلى 18 سنة </a:t>
            </a:r>
            <a:r>
              <a:rPr lang="ar-MA" sz="2400" dirty="0" smtClean="0"/>
              <a:t>  </a:t>
            </a:r>
            <a:r>
              <a:rPr lang="ar-MA" sz="2400" dirty="0"/>
              <a:t>مسؤوليته ناقصة</a:t>
            </a:r>
            <a:r>
              <a:rPr lang="ar-MA" sz="2400" dirty="0" smtClean="0"/>
              <a:t>.</a:t>
            </a:r>
            <a:endParaRPr lang="ar-MA" sz="2400" dirty="0"/>
          </a:p>
        </p:txBody>
      </p:sp>
    </p:spTree>
    <p:extLst>
      <p:ext uri="{BB962C8B-B14F-4D97-AF65-F5344CB8AC3E}">
        <p14:creationId xmlns:p14="http://schemas.microsoft.com/office/powerpoint/2010/main" val="22180335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1335404" y="0"/>
            <a:ext cx="8596105" cy="1322947"/>
          </a:xfrm>
          <a:prstGeom prst="rect">
            <a:avLst/>
          </a:prstGeom>
        </p:spPr>
      </p:pic>
      <p:sp>
        <p:nvSpPr>
          <p:cNvPr id="2" name="Titre 1"/>
          <p:cNvSpPr>
            <a:spLocks noGrp="1"/>
          </p:cNvSpPr>
          <p:nvPr>
            <p:ph type="title"/>
          </p:nvPr>
        </p:nvSpPr>
        <p:spPr>
          <a:xfrm>
            <a:off x="677334" y="578224"/>
            <a:ext cx="10591301" cy="5688105"/>
          </a:xfrm>
        </p:spPr>
        <p:txBody>
          <a:bodyPr>
            <a:noAutofit/>
          </a:bodyPr>
          <a:lstStyle/>
          <a:p>
            <a:pPr algn="r"/>
            <a:r>
              <a:rPr lang="ar-MA" sz="2400" b="1" dirty="0">
                <a:solidFill>
                  <a:srgbClr val="92D050"/>
                </a:solidFill>
              </a:rPr>
              <a:t>سبب تسميته(أي القانون الجنائي العام)</a:t>
            </a:r>
            <a:r>
              <a:rPr lang="ar-MA" sz="2400" dirty="0">
                <a:solidFill>
                  <a:schemeClr val="tx1"/>
                </a:solidFill>
              </a:rPr>
              <a:t/>
            </a:r>
            <a:br>
              <a:rPr lang="ar-MA" sz="2400" dirty="0">
                <a:solidFill>
                  <a:schemeClr val="tx1"/>
                </a:solidFill>
              </a:rPr>
            </a:br>
            <a:r>
              <a:rPr lang="ar-MA" sz="2400" dirty="0">
                <a:solidFill>
                  <a:schemeClr val="tx1"/>
                </a:solidFill>
              </a:rPr>
              <a:t>من الواضح أن هذه التسمية مستمدة من الجناية التي هي أخطر أنواع الجرائم (الجناية /الجنحة /المخالفة) كما أنه لا مانع من تسمية القانون بقانون العقوبات على اعتبار أن العقوبة هي الأثر المترتب على الجريمة التي يمكن أن تلحق بالشخص وتصيبه بضرر أو أضرار إما في حياته أو حريته أو ماله أو شرفه.</a:t>
            </a:r>
            <a:br>
              <a:rPr lang="ar-MA" sz="2400" dirty="0">
                <a:solidFill>
                  <a:schemeClr val="tx1"/>
                </a:solidFill>
              </a:rPr>
            </a:br>
            <a:r>
              <a:rPr lang="ar-MA" sz="2400" dirty="0">
                <a:solidFill>
                  <a:schemeClr val="tx1"/>
                </a:solidFill>
              </a:rPr>
              <a:t>وقد انتقدت هذه التسمية بسبب قصورها وعدم احتوائها لباقي صور الجزاء الجنائي ، تحديدا التدابير الوقائية أو الاحترازية، ولذلك هناك من اتجه الى تسميته </a:t>
            </a:r>
            <a:r>
              <a:rPr lang="ar-MA" sz="2400" dirty="0">
                <a:solidFill>
                  <a:srgbClr val="0070C0"/>
                </a:solidFill>
              </a:rPr>
              <a:t>بالقانون </a:t>
            </a:r>
            <a:r>
              <a:rPr lang="ar-MA" sz="2400" dirty="0" smtClean="0">
                <a:solidFill>
                  <a:srgbClr val="0070C0"/>
                </a:solidFill>
              </a:rPr>
              <a:t>الجزائي</a:t>
            </a:r>
            <a:r>
              <a:rPr lang="ar-MA" sz="2400" dirty="0">
                <a:solidFill>
                  <a:srgbClr val="0070C0"/>
                </a:solidFill>
              </a:rPr>
              <a:t>.</a:t>
            </a:r>
            <a:r>
              <a:rPr lang="ar-MA" sz="2400" dirty="0">
                <a:solidFill>
                  <a:schemeClr val="tx1"/>
                </a:solidFill>
              </a:rPr>
              <a:t/>
            </a:r>
            <a:br>
              <a:rPr lang="ar-MA" sz="2400" dirty="0">
                <a:solidFill>
                  <a:schemeClr val="tx1"/>
                </a:solidFill>
              </a:rPr>
            </a:br>
            <a:r>
              <a:rPr lang="ar-MA" sz="2400" b="1" dirty="0" smtClean="0">
                <a:solidFill>
                  <a:srgbClr val="92D050"/>
                </a:solidFill>
              </a:rPr>
              <a:t/>
            </a:r>
            <a:br>
              <a:rPr lang="ar-MA" sz="2400" b="1" dirty="0" smtClean="0">
                <a:solidFill>
                  <a:srgbClr val="92D050"/>
                </a:solidFill>
              </a:rPr>
            </a:br>
            <a:r>
              <a:rPr lang="ar-MA" sz="2400" b="1" dirty="0" smtClean="0">
                <a:solidFill>
                  <a:srgbClr val="92D050"/>
                </a:solidFill>
              </a:rPr>
              <a:t>طبيعة </a:t>
            </a:r>
            <a:r>
              <a:rPr lang="ar-MA" sz="2400" b="1" dirty="0">
                <a:solidFill>
                  <a:srgbClr val="92D050"/>
                </a:solidFill>
              </a:rPr>
              <a:t>القانون الجنائي </a:t>
            </a:r>
            <a:r>
              <a:rPr lang="ar-MA" sz="2400" dirty="0">
                <a:solidFill>
                  <a:schemeClr val="tx1"/>
                </a:solidFill>
              </a:rPr>
              <a:t>:</a:t>
            </a:r>
            <a:br>
              <a:rPr lang="ar-MA" sz="2400" dirty="0">
                <a:solidFill>
                  <a:schemeClr val="tx1"/>
                </a:solidFill>
              </a:rPr>
            </a:br>
            <a:r>
              <a:rPr lang="ar-MA" sz="2400" dirty="0">
                <a:solidFill>
                  <a:schemeClr val="tx1"/>
                </a:solidFill>
              </a:rPr>
              <a:t>يقصد بطبيعة القانون الجنائي تحديد ما إذا كان فرعا من فروع القانون العام أم فرعا من فروع القانون الخاص ، ومن هنا جاءت الآراء التالية :</a:t>
            </a:r>
            <a:br>
              <a:rPr lang="ar-MA" sz="2400" dirty="0">
                <a:solidFill>
                  <a:schemeClr val="tx1"/>
                </a:solidFill>
              </a:rPr>
            </a:br>
            <a:r>
              <a:rPr lang="ar-MA" sz="2400" dirty="0">
                <a:solidFill>
                  <a:schemeClr val="tx1"/>
                </a:solidFill>
              </a:rPr>
              <a:t>	أنه من فروع القانون العام بالنظر إلى حضور الدولة من خلال النيابة العامة كطرف رئيسي في كل الدعاوى العمومية . فالجريمة تشكل اعتداء على المجتمع بأسره وبما أن الدولة هي التي تنوب عن المجتمع فإنها تعتبر بدورها ضحية غير مباشرة ومن هنا تكون طرفا في </a:t>
            </a:r>
            <a:r>
              <a:rPr lang="ar-MA" sz="2400" dirty="0" smtClean="0">
                <a:solidFill>
                  <a:schemeClr val="tx1"/>
                </a:solidFill>
              </a:rPr>
              <a:t>النزاع.</a:t>
            </a:r>
            <a:endParaRPr lang="ar-MA" sz="2400" dirty="0">
              <a:solidFill>
                <a:schemeClr val="tx1"/>
              </a:solidFill>
            </a:endParaRPr>
          </a:p>
        </p:txBody>
      </p:sp>
      <p:sp>
        <p:nvSpPr>
          <p:cNvPr id="3" name="Espace réservé du contenu 2"/>
          <p:cNvSpPr>
            <a:spLocks noGrp="1"/>
          </p:cNvSpPr>
          <p:nvPr>
            <p:ph idx="1"/>
          </p:nvPr>
        </p:nvSpPr>
        <p:spPr>
          <a:xfrm flipH="1">
            <a:off x="-607482" y="-2"/>
            <a:ext cx="340476" cy="6822831"/>
          </a:xfrm>
        </p:spPr>
        <p:txBody>
          <a:bodyPr/>
          <a:lstStyle/>
          <a:p>
            <a:pPr algn="r"/>
            <a:endParaRPr lang="fr-FR" dirty="0"/>
          </a:p>
        </p:txBody>
      </p:sp>
      <p:sp>
        <p:nvSpPr>
          <p:cNvPr id="9" name="Espace réservé du contenu 2"/>
          <p:cNvSpPr txBox="1">
            <a:spLocks/>
          </p:cNvSpPr>
          <p:nvPr/>
        </p:nvSpPr>
        <p:spPr>
          <a:xfrm>
            <a:off x="942041" y="12"/>
            <a:ext cx="11437535" cy="611932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r"/>
            <a:endParaRPr lang="fr-FR" dirty="0"/>
          </a:p>
        </p:txBody>
      </p:sp>
      <p:sp>
        <p:nvSpPr>
          <p:cNvPr id="10" name="Espace réservé du contenu 2"/>
          <p:cNvSpPr txBox="1">
            <a:spLocks/>
          </p:cNvSpPr>
          <p:nvPr/>
        </p:nvSpPr>
        <p:spPr>
          <a:xfrm>
            <a:off x="-60806" y="2250841"/>
            <a:ext cx="8596668" cy="410881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8" algn="r"/>
            <a:endParaRPr lang="fr-FR" dirty="0"/>
          </a:p>
        </p:txBody>
      </p:sp>
      <p:sp>
        <p:nvSpPr>
          <p:cNvPr id="11" name="Rectangle 10"/>
          <p:cNvSpPr/>
          <p:nvPr/>
        </p:nvSpPr>
        <p:spPr>
          <a:xfrm>
            <a:off x="-131948" y="3050659"/>
            <a:ext cx="301686" cy="369332"/>
          </a:xfrm>
          <a:prstGeom prst="rect">
            <a:avLst/>
          </a:prstGeom>
        </p:spPr>
        <p:txBody>
          <a:bodyPr wrap="none">
            <a:spAutoFit/>
          </a:bodyPr>
          <a:lstStyle/>
          <a:p>
            <a:r>
              <a:rPr lang="ar-MA" dirty="0" smtClean="0"/>
              <a:t>ل</a:t>
            </a:r>
            <a:endParaRPr lang="fr-FR" dirty="0"/>
          </a:p>
        </p:txBody>
      </p:sp>
    </p:spTree>
    <p:extLst>
      <p:ext uri="{BB962C8B-B14F-4D97-AF65-F5344CB8AC3E}">
        <p14:creationId xmlns:p14="http://schemas.microsoft.com/office/powerpoint/2010/main" val="18727946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2153478"/>
            <a:ext cx="8596668" cy="1320800"/>
          </a:xfrm>
        </p:spPr>
        <p:txBody>
          <a:bodyPr/>
          <a:lstStyle/>
          <a:p>
            <a:endParaRPr lang="fr-FR"/>
          </a:p>
        </p:txBody>
      </p:sp>
      <p:sp>
        <p:nvSpPr>
          <p:cNvPr id="3" name="Espace réservé du contenu 2"/>
          <p:cNvSpPr>
            <a:spLocks noGrp="1"/>
          </p:cNvSpPr>
          <p:nvPr>
            <p:ph idx="1"/>
          </p:nvPr>
        </p:nvSpPr>
        <p:spPr>
          <a:xfrm>
            <a:off x="705394" y="326571"/>
            <a:ext cx="10907486" cy="6531429"/>
          </a:xfrm>
        </p:spPr>
        <p:txBody>
          <a:bodyPr>
            <a:normAutofit fontScale="32500" lnSpcReduction="20000"/>
          </a:bodyPr>
          <a:lstStyle/>
          <a:p>
            <a:pPr algn="r"/>
            <a:r>
              <a:rPr lang="ar-MA" dirty="0"/>
              <a:t>-	</a:t>
            </a:r>
            <a:r>
              <a:rPr lang="ar-MA" sz="7200" dirty="0" smtClean="0"/>
              <a:t>مكن </a:t>
            </a:r>
            <a:r>
              <a:rPr lang="ar-MA" sz="7200" dirty="0"/>
              <a:t>للقاضي من خلال سلطته التقديرية </a:t>
            </a:r>
            <a:r>
              <a:rPr lang="ar-MA" sz="7200" dirty="0" smtClean="0"/>
              <a:t>من الحكم بتشديد </a:t>
            </a:r>
            <a:r>
              <a:rPr lang="ar-MA" sz="7200" dirty="0"/>
              <a:t>أو تخفيف العقاب حسب خطورة الجريمة وشخصية المجرم </a:t>
            </a:r>
            <a:endParaRPr lang="ar-MA" sz="7200" dirty="0" smtClean="0"/>
          </a:p>
          <a:p>
            <a:pPr algn="r">
              <a:buNone/>
            </a:pPr>
            <a:r>
              <a:rPr lang="ar-MA" sz="7200" dirty="0" smtClean="0"/>
              <a:t>أخذ بالتدابير الوقائية كوسيلة للإصلاح والتهذيب محاولا الموازنة في الجزاء الجنائي بين كفتي الإصلاح والتهذيب والردع والزجر..</a:t>
            </a:r>
            <a:endParaRPr lang="ar-MA" sz="7200" dirty="0"/>
          </a:p>
          <a:p>
            <a:pPr marL="0" indent="0" algn="r">
              <a:buNone/>
            </a:pPr>
            <a:r>
              <a:rPr lang="ar-MA" sz="7200" dirty="0" smtClean="0"/>
              <a:t> </a:t>
            </a:r>
            <a:endParaRPr lang="ar-MA" sz="7200" dirty="0"/>
          </a:p>
          <a:p>
            <a:pPr algn="r">
              <a:buNone/>
            </a:pPr>
            <a:r>
              <a:rPr lang="ar-MA" sz="7200" dirty="0" smtClean="0"/>
              <a:t>وقد قسم المشرع </a:t>
            </a:r>
            <a:r>
              <a:rPr lang="ar-MA" sz="7200" dirty="0"/>
              <a:t>المغربي مجموعة القانون الجنائي إلى 3 كتب :</a:t>
            </a:r>
          </a:p>
          <a:p>
            <a:pPr algn="r"/>
            <a:endParaRPr lang="ar-MA" sz="7200" dirty="0"/>
          </a:p>
          <a:p>
            <a:pPr algn="r">
              <a:buNone/>
            </a:pPr>
            <a:r>
              <a:rPr lang="ar-MA" sz="7200" b="1" dirty="0"/>
              <a:t>الكتاب الأول  </a:t>
            </a:r>
            <a:r>
              <a:rPr lang="ar-MA" sz="7200" b="1" dirty="0" smtClean="0"/>
              <a:t>خصصه (الفصول من 13 إلى109)</a:t>
            </a:r>
          </a:p>
          <a:p>
            <a:pPr marL="0" indent="0" algn="r">
              <a:buNone/>
            </a:pPr>
            <a:r>
              <a:rPr lang="ar-MA" sz="7200" dirty="0" smtClean="0"/>
              <a:t>للعقوبات الأصلية والإضافية وأسباب انقضائها والإعفاء منها وإيقاف تنفيذها.</a:t>
            </a:r>
          </a:p>
          <a:p>
            <a:pPr algn="r">
              <a:buNone/>
            </a:pPr>
            <a:r>
              <a:rPr lang="fr-FR" sz="7200" dirty="0" smtClean="0"/>
              <a:t>-</a:t>
            </a:r>
            <a:r>
              <a:rPr lang="ar-MA" sz="7200" dirty="0"/>
              <a:t>مختلف التدابير الوقائية العينية والشخصية وانقضائها والإعفاء منها وإيقاف تنفيذها</a:t>
            </a:r>
          </a:p>
          <a:p>
            <a:pPr algn="r"/>
            <a:endParaRPr lang="ar-MA" sz="7200" b="1" dirty="0"/>
          </a:p>
          <a:p>
            <a:pPr lvl="8" algn="r">
              <a:buNone/>
            </a:pPr>
            <a:r>
              <a:rPr lang="ar-MA" sz="6600" b="1" dirty="0"/>
              <a:t>الكتاب الثاني </a:t>
            </a:r>
            <a:r>
              <a:rPr lang="ar-MA" sz="6600" b="1" dirty="0" smtClean="0"/>
              <a:t>خصصه ( الفصول من110 إلى 162) </a:t>
            </a:r>
            <a:endParaRPr lang="ar-MA" sz="6600" b="1" dirty="0"/>
          </a:p>
          <a:p>
            <a:pPr algn="r">
              <a:buNone/>
            </a:pPr>
            <a:r>
              <a:rPr lang="ar-MA" sz="7200" dirty="0"/>
              <a:t>1- لأنواع الجرائم ومحاولتها.</a:t>
            </a:r>
          </a:p>
          <a:p>
            <a:pPr algn="r">
              <a:buNone/>
            </a:pPr>
            <a:r>
              <a:rPr lang="ar-MA" sz="7200" dirty="0"/>
              <a:t>2 -المسؤولية الجنائية .</a:t>
            </a:r>
          </a:p>
          <a:p>
            <a:pPr algn="r"/>
            <a:endParaRPr lang="ar-MA" sz="7200" dirty="0"/>
          </a:p>
          <a:p>
            <a:pPr algn="r">
              <a:buNone/>
            </a:pPr>
            <a:r>
              <a:rPr lang="ar-MA" sz="7200" b="1" dirty="0"/>
              <a:t>الكتاب </a:t>
            </a:r>
            <a:r>
              <a:rPr lang="ar-MA" sz="7200" b="1" dirty="0" smtClean="0"/>
              <a:t>الثالث (الفصول من163 إلى 612)</a:t>
            </a:r>
            <a:endParaRPr lang="ar-MA" sz="7200" dirty="0"/>
          </a:p>
          <a:p>
            <a:pPr algn="r">
              <a:buNone/>
            </a:pPr>
            <a:r>
              <a:rPr lang="ar-MA" sz="7200" dirty="0"/>
              <a:t>فصل فيه المشرع الشروط الخاصة بكل جريمة على حدة مع تبيانه للعقوبة أو التدبير الوقائي الذي يترتب عليها.</a:t>
            </a:r>
          </a:p>
        </p:txBody>
      </p:sp>
    </p:spTree>
    <p:extLst>
      <p:ext uri="{BB962C8B-B14F-4D97-AF65-F5344CB8AC3E}">
        <p14:creationId xmlns:p14="http://schemas.microsoft.com/office/powerpoint/2010/main" val="38466260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496389"/>
            <a:ext cx="10972800" cy="156755"/>
          </a:xfrm>
        </p:spPr>
        <p:txBody>
          <a:bodyPr>
            <a:normAutofit fontScale="90000"/>
          </a:bodyPr>
          <a:lstStyle/>
          <a:p>
            <a:endParaRPr lang="fr-FR" dirty="0"/>
          </a:p>
        </p:txBody>
      </p:sp>
      <p:sp>
        <p:nvSpPr>
          <p:cNvPr id="3" name="Espace réservé du contenu 2"/>
          <p:cNvSpPr>
            <a:spLocks noGrp="1"/>
          </p:cNvSpPr>
          <p:nvPr>
            <p:ph idx="1"/>
          </p:nvPr>
        </p:nvSpPr>
        <p:spPr>
          <a:xfrm>
            <a:off x="30611" y="862149"/>
            <a:ext cx="11046692" cy="5253827"/>
          </a:xfrm>
        </p:spPr>
        <p:txBody>
          <a:bodyPr/>
          <a:lstStyle/>
          <a:p>
            <a:pPr algn="r">
              <a:buNone/>
            </a:pPr>
            <a:r>
              <a:rPr lang="ar-MA" sz="2400" b="1" dirty="0">
                <a:solidFill>
                  <a:srgbClr val="0070C0"/>
                </a:solidFill>
              </a:rPr>
              <a:t>الأحكام العامة للقانون الجنائي المغربي </a:t>
            </a:r>
            <a:r>
              <a:rPr lang="ar-MA" sz="2400" dirty="0"/>
              <a:t>:</a:t>
            </a:r>
          </a:p>
          <a:p>
            <a:pPr algn="r">
              <a:buNone/>
            </a:pPr>
            <a:r>
              <a:rPr lang="ar-MA" sz="2400" dirty="0" smtClean="0">
                <a:solidFill>
                  <a:schemeClr val="accent5"/>
                </a:solidFill>
              </a:rPr>
              <a:t>الأول </a:t>
            </a:r>
            <a:r>
              <a:rPr lang="ar-MA" sz="2400" dirty="0">
                <a:solidFill>
                  <a:schemeClr val="accent5"/>
                </a:solidFill>
              </a:rPr>
              <a:t>: الأحكام العامة المتعلقة بالجريمة.</a:t>
            </a:r>
          </a:p>
          <a:p>
            <a:pPr algn="r">
              <a:buNone/>
            </a:pPr>
            <a:r>
              <a:rPr lang="ar-MA" sz="2400" dirty="0">
                <a:solidFill>
                  <a:schemeClr val="accent5"/>
                </a:solidFill>
              </a:rPr>
              <a:t>القسم الثاني : الأحكام العامة العائدة </a:t>
            </a:r>
            <a:r>
              <a:rPr lang="ar-MA" sz="2400" dirty="0" smtClean="0">
                <a:solidFill>
                  <a:schemeClr val="accent5"/>
                </a:solidFill>
              </a:rPr>
              <a:t>للمجرم</a:t>
            </a:r>
            <a:endParaRPr lang="ar-MA" sz="2400" dirty="0" smtClean="0"/>
          </a:p>
          <a:p>
            <a:pPr algn="r">
              <a:buNone/>
            </a:pPr>
            <a:r>
              <a:rPr lang="ar-MA" sz="2400" dirty="0" smtClean="0">
                <a:solidFill>
                  <a:schemeClr val="accent5"/>
                </a:solidFill>
              </a:rPr>
              <a:t>القسم الثالث : الأحكام العامة للعقوبة والتدبير الوقائي</a:t>
            </a:r>
            <a:r>
              <a:rPr lang="ar-MA" dirty="0" smtClean="0">
                <a:solidFill>
                  <a:schemeClr val="accent5"/>
                </a:solidFill>
              </a:rPr>
              <a:t>.</a:t>
            </a:r>
            <a:endParaRPr lang="ar-MA" dirty="0">
              <a:solidFill>
                <a:schemeClr val="accent5"/>
              </a:solidFill>
            </a:endParaRPr>
          </a:p>
        </p:txBody>
      </p:sp>
      <p:sp>
        <p:nvSpPr>
          <p:cNvPr id="4" name="Titre 1"/>
          <p:cNvSpPr txBox="1">
            <a:spLocks/>
          </p:cNvSpPr>
          <p:nvPr/>
        </p:nvSpPr>
        <p:spPr>
          <a:xfrm>
            <a:off x="829735"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FR"/>
          </a:p>
        </p:txBody>
      </p:sp>
    </p:spTree>
    <p:extLst>
      <p:ext uri="{BB962C8B-B14F-4D97-AF65-F5344CB8AC3E}">
        <p14:creationId xmlns:p14="http://schemas.microsoft.com/office/powerpoint/2010/main" val="21137655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1113755" y="-2126673"/>
            <a:ext cx="8596668" cy="2126673"/>
          </a:xfrm>
        </p:spPr>
        <p:txBody>
          <a:bodyPr/>
          <a:lstStyle/>
          <a:p>
            <a:endParaRPr lang="fr-FR" dirty="0"/>
          </a:p>
        </p:txBody>
      </p:sp>
      <p:sp>
        <p:nvSpPr>
          <p:cNvPr id="3" name="Espace réservé du contenu 2"/>
          <p:cNvSpPr>
            <a:spLocks noGrp="1"/>
          </p:cNvSpPr>
          <p:nvPr>
            <p:ph idx="1"/>
          </p:nvPr>
        </p:nvSpPr>
        <p:spPr>
          <a:xfrm>
            <a:off x="587828" y="587829"/>
            <a:ext cx="11116491" cy="5525588"/>
          </a:xfrm>
        </p:spPr>
        <p:txBody>
          <a:bodyPr>
            <a:noAutofit/>
          </a:bodyPr>
          <a:lstStyle/>
          <a:p>
            <a:pPr marL="2286000" lvl="5" indent="0" algn="r">
              <a:buNone/>
            </a:pPr>
            <a:endParaRPr lang="ar-JO" sz="2000" b="1" dirty="0" smtClean="0">
              <a:solidFill>
                <a:schemeClr val="accent5"/>
              </a:solidFill>
            </a:endParaRPr>
          </a:p>
          <a:p>
            <a:pPr marL="2286000" lvl="5" indent="0" algn="r">
              <a:buNone/>
            </a:pPr>
            <a:r>
              <a:rPr lang="ar-MA" sz="2000" b="1" dirty="0" smtClean="0">
                <a:solidFill>
                  <a:schemeClr val="accent5"/>
                </a:solidFill>
              </a:rPr>
              <a:t>الأحكام </a:t>
            </a:r>
            <a:r>
              <a:rPr lang="ar-MA" sz="2000" b="1" dirty="0">
                <a:solidFill>
                  <a:schemeClr val="accent5"/>
                </a:solidFill>
              </a:rPr>
              <a:t>العامة المتعلقة </a:t>
            </a:r>
            <a:r>
              <a:rPr lang="ar-MA" sz="2000" b="1" dirty="0" smtClean="0">
                <a:solidFill>
                  <a:schemeClr val="accent5"/>
                </a:solidFill>
              </a:rPr>
              <a:t>بالجريمة/مفهوم </a:t>
            </a:r>
            <a:r>
              <a:rPr lang="ar-MA" sz="2000" b="1" dirty="0">
                <a:solidFill>
                  <a:schemeClr val="accent5"/>
                </a:solidFill>
              </a:rPr>
              <a:t>الجريمة في القانون </a:t>
            </a:r>
            <a:r>
              <a:rPr lang="ar-MA" sz="2000" b="1" dirty="0" smtClean="0">
                <a:solidFill>
                  <a:schemeClr val="accent5"/>
                </a:solidFill>
              </a:rPr>
              <a:t>الجنائي</a:t>
            </a:r>
          </a:p>
          <a:p>
            <a:pPr marL="2286000" lvl="5" indent="0" algn="r">
              <a:buNone/>
            </a:pPr>
            <a:r>
              <a:rPr lang="ar-MA" sz="2000" b="1" dirty="0" smtClean="0">
                <a:solidFill>
                  <a:schemeClr val="accent5"/>
                </a:solidFill>
              </a:rPr>
              <a:t> </a:t>
            </a:r>
            <a:r>
              <a:rPr lang="ar-MA" sz="2000" dirty="0" smtClean="0"/>
              <a:t>حسب الفصل </a:t>
            </a:r>
            <a:r>
              <a:rPr lang="ar-MA" sz="2000" b="1" dirty="0" smtClean="0"/>
              <a:t>110 </a:t>
            </a:r>
            <a:r>
              <a:rPr lang="ar-MA" sz="2000" dirty="0" smtClean="0"/>
              <a:t>«</a:t>
            </a:r>
            <a:r>
              <a:rPr lang="ar-MA" sz="2000" b="1" dirty="0" smtClean="0">
                <a:solidFill>
                  <a:srgbClr val="0070C0"/>
                </a:solidFill>
              </a:rPr>
              <a:t>هي عمل او امتناع مخالف للقانون الجنائي ومعاقب عليه بمقتضاه»</a:t>
            </a:r>
          </a:p>
          <a:p>
            <a:pPr marL="2286000" lvl="5" indent="0" algn="r">
              <a:buNone/>
            </a:pPr>
            <a:r>
              <a:rPr lang="ar-MA" sz="2000" dirty="0" smtClean="0"/>
              <a:t> فهي </a:t>
            </a:r>
            <a:r>
              <a:rPr lang="ar-MA" sz="2000" dirty="0"/>
              <a:t>كل فعل أو امتناع جرم المشرع إتيانه في نص من النصوص الجنائية وقرر له عقوبة أو تدابيرا وقائيا بسبب ما يحدثه من اضطراب اجتماعي ويكون هذا الفعل أو الامتناع صادرا عن شخص أهل للمساءلة الجنائية .</a:t>
            </a:r>
          </a:p>
          <a:p>
            <a:pPr algn="r">
              <a:buNone/>
            </a:pPr>
            <a:r>
              <a:rPr lang="ar-MA" sz="2000" dirty="0"/>
              <a:t>                      </a:t>
            </a:r>
          </a:p>
          <a:p>
            <a:pPr algn="r">
              <a:buNone/>
            </a:pPr>
            <a:r>
              <a:rPr lang="ar-MA" sz="2000" b="1" dirty="0">
                <a:solidFill>
                  <a:srgbClr val="7030A0"/>
                </a:solidFill>
              </a:rPr>
              <a:t>الأركان العامة للجريمة </a:t>
            </a:r>
            <a:r>
              <a:rPr lang="ar-MA" sz="2000" dirty="0"/>
              <a:t>		</a:t>
            </a:r>
          </a:p>
          <a:p>
            <a:pPr algn="ctr">
              <a:buNone/>
            </a:pPr>
            <a:r>
              <a:rPr lang="ar-MA" sz="2000" b="1" dirty="0">
                <a:solidFill>
                  <a:srgbClr val="0070C0"/>
                </a:solidFill>
              </a:rPr>
              <a:t>الركن القانوني للجريمة</a:t>
            </a:r>
          </a:p>
          <a:p>
            <a:pPr marL="0" indent="0" algn="ctr">
              <a:buNone/>
            </a:pPr>
            <a:r>
              <a:rPr lang="ar-MA" sz="2000" b="1" dirty="0" smtClean="0">
                <a:solidFill>
                  <a:srgbClr val="0070C0"/>
                </a:solidFill>
              </a:rPr>
              <a:t> </a:t>
            </a:r>
            <a:r>
              <a:rPr lang="ar-JO" sz="2000" b="1" dirty="0" smtClean="0">
                <a:solidFill>
                  <a:srgbClr val="0070C0"/>
                </a:solidFill>
              </a:rPr>
              <a:t>   </a:t>
            </a:r>
            <a:r>
              <a:rPr lang="ar-MA" sz="2000" b="1" dirty="0" smtClean="0">
                <a:solidFill>
                  <a:srgbClr val="0070C0"/>
                </a:solidFill>
              </a:rPr>
              <a:t>الركن </a:t>
            </a:r>
            <a:r>
              <a:rPr lang="ar-MA" sz="2000" b="1" dirty="0">
                <a:solidFill>
                  <a:srgbClr val="0070C0"/>
                </a:solidFill>
              </a:rPr>
              <a:t>المادي </a:t>
            </a:r>
            <a:r>
              <a:rPr lang="ar-MA" sz="2000" b="1" dirty="0" smtClean="0">
                <a:solidFill>
                  <a:srgbClr val="0070C0"/>
                </a:solidFill>
              </a:rPr>
              <a:t>للجريمة</a:t>
            </a:r>
            <a:endParaRPr lang="ar-JO" sz="2000" b="1" dirty="0" smtClean="0">
              <a:solidFill>
                <a:srgbClr val="0070C0"/>
              </a:solidFill>
            </a:endParaRPr>
          </a:p>
          <a:p>
            <a:pPr marL="0" indent="0" algn="ctr">
              <a:buNone/>
            </a:pPr>
            <a:r>
              <a:rPr lang="ar-MA" sz="2000" b="1" dirty="0" smtClean="0">
                <a:solidFill>
                  <a:srgbClr val="0070C0"/>
                </a:solidFill>
              </a:rPr>
              <a:t> </a:t>
            </a:r>
            <a:r>
              <a:rPr lang="ar-MA" sz="2000" b="1" dirty="0">
                <a:solidFill>
                  <a:srgbClr val="0070C0"/>
                </a:solidFill>
              </a:rPr>
              <a:t>الركن المعنوي </a:t>
            </a:r>
            <a:r>
              <a:rPr lang="ar-MA" sz="2000" b="1" dirty="0" smtClean="0">
                <a:solidFill>
                  <a:srgbClr val="0070C0"/>
                </a:solidFill>
              </a:rPr>
              <a:t>للجري</a:t>
            </a:r>
            <a:r>
              <a:rPr lang="ar-JO" sz="2000" b="1" dirty="0" err="1" smtClean="0">
                <a:solidFill>
                  <a:srgbClr val="0070C0"/>
                </a:solidFill>
              </a:rPr>
              <a:t>مة</a:t>
            </a:r>
            <a:r>
              <a:rPr lang="ar-MA" sz="2000" b="1" dirty="0">
                <a:solidFill>
                  <a:srgbClr val="0070C0"/>
                </a:solidFill>
              </a:rPr>
              <a:t>	</a:t>
            </a:r>
            <a:endParaRPr lang="ar-MA" sz="2000" b="1" dirty="0" smtClean="0">
              <a:solidFill>
                <a:srgbClr val="0070C0"/>
              </a:solidFill>
            </a:endParaRPr>
          </a:p>
          <a:p>
            <a:pPr marL="0" indent="0" algn="ctr">
              <a:buNone/>
            </a:pPr>
            <a:r>
              <a:rPr lang="ar-MA" sz="2000" b="1" dirty="0" smtClean="0">
                <a:solidFill>
                  <a:srgbClr val="7030A0"/>
                </a:solidFill>
              </a:rPr>
              <a:t>الركن القانوني للجريمة</a:t>
            </a:r>
            <a:r>
              <a:rPr lang="ar-JO" sz="2000" b="1" dirty="0" smtClean="0">
                <a:solidFill>
                  <a:srgbClr val="7030A0"/>
                </a:solidFill>
              </a:rPr>
              <a:t>                                                                                     </a:t>
            </a:r>
            <a:endParaRPr lang="ar-MA" sz="2000" b="1" dirty="0" smtClean="0">
              <a:solidFill>
                <a:srgbClr val="7030A0"/>
              </a:solidFill>
            </a:endParaRPr>
          </a:p>
          <a:p>
            <a:pPr algn="r"/>
            <a:r>
              <a:rPr lang="ar-MA" sz="2000" dirty="0" smtClean="0"/>
              <a:t>يقصد </a:t>
            </a:r>
            <a:r>
              <a:rPr lang="ar-MA" sz="2000" dirty="0"/>
              <a:t>بالركن القانوني للجريمة خضوع الفعل أو الامتناع  لنص من نصوص التجريم وعدم خضوعه لسبب من أسباب التبرير أو الإباحة .</a:t>
            </a:r>
          </a:p>
          <a:p>
            <a:pPr algn="r"/>
            <a:endParaRPr lang="ar-MA" sz="2000" dirty="0"/>
          </a:p>
        </p:txBody>
      </p:sp>
    </p:spTree>
    <p:extLst>
      <p:ext uri="{BB962C8B-B14F-4D97-AF65-F5344CB8AC3E}">
        <p14:creationId xmlns:p14="http://schemas.microsoft.com/office/powerpoint/2010/main" val="41907080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8607" y="-2382982"/>
            <a:ext cx="8596668" cy="1320800"/>
          </a:xfrm>
        </p:spPr>
        <p:txBody>
          <a:bodyPr/>
          <a:lstStyle/>
          <a:p>
            <a:endParaRPr lang="fr-FR" dirty="0"/>
          </a:p>
        </p:txBody>
      </p:sp>
      <p:sp>
        <p:nvSpPr>
          <p:cNvPr id="3" name="Espace réservé du contenu 2"/>
          <p:cNvSpPr>
            <a:spLocks noGrp="1"/>
          </p:cNvSpPr>
          <p:nvPr>
            <p:ph idx="1"/>
          </p:nvPr>
        </p:nvSpPr>
        <p:spPr>
          <a:xfrm>
            <a:off x="1399947" y="679270"/>
            <a:ext cx="10291310" cy="4728753"/>
          </a:xfrm>
        </p:spPr>
        <p:txBody>
          <a:bodyPr>
            <a:normAutofit/>
          </a:bodyPr>
          <a:lstStyle/>
          <a:p>
            <a:pPr marL="0" indent="0" algn="r">
              <a:buNone/>
            </a:pPr>
            <a:r>
              <a:rPr lang="ar-MA" dirty="0" smtClean="0"/>
              <a:t>	</a:t>
            </a:r>
            <a:r>
              <a:rPr lang="ar-MA" sz="2400" b="1" dirty="0" smtClean="0">
                <a:solidFill>
                  <a:srgbClr val="0070C0"/>
                </a:solidFill>
              </a:rPr>
              <a:t>ضرورة خضوع الفعل أو الامتناع لنص من نصوص التجريم</a:t>
            </a:r>
            <a:endParaRPr lang="fr-FR" sz="2400" b="1" dirty="0" smtClean="0">
              <a:solidFill>
                <a:srgbClr val="0070C0"/>
              </a:solidFill>
            </a:endParaRPr>
          </a:p>
          <a:p>
            <a:pPr marL="0" indent="0" algn="r">
              <a:buNone/>
            </a:pPr>
            <a:r>
              <a:rPr lang="ar-MA" sz="2400" dirty="0" smtClean="0"/>
              <a:t>	</a:t>
            </a:r>
            <a:r>
              <a:rPr lang="ar-MA" sz="2400" b="1" dirty="0" smtClean="0"/>
              <a:t>مضمون المبدأ </a:t>
            </a:r>
            <a:r>
              <a:rPr lang="ar-MA" sz="2400" dirty="0" smtClean="0"/>
              <a:t>: لكي يعتبر فعل أو امتناع ما جريمة لا بد من وجود نص جنائي يقضي بذلك.</a:t>
            </a:r>
          </a:p>
          <a:p>
            <a:pPr algn="r">
              <a:buNone/>
            </a:pPr>
            <a:r>
              <a:rPr lang="ar-MA" sz="2400" dirty="0"/>
              <a:t>	</a:t>
            </a:r>
            <a:r>
              <a:rPr lang="ar-MA" sz="2400" b="1" dirty="0"/>
              <a:t>تقدير المبدأ </a:t>
            </a:r>
            <a:r>
              <a:rPr lang="ar-MA" sz="2400" dirty="0"/>
              <a:t>: يشكل هذا المبدأ ضمانا لحريات الأفراد وحقوقهم من حيث معرفتهم للأفعال المباحة ويقيهم شر تحكم القضاة. لكن </a:t>
            </a:r>
            <a:r>
              <a:rPr lang="ar-MA" sz="2400" dirty="0" smtClean="0"/>
              <a:t>الأخذ به  كمبدأ تعرض للنقد على اعتبار أنه</a:t>
            </a:r>
            <a:endParaRPr lang="ar-JO" sz="2400" dirty="0" smtClean="0"/>
          </a:p>
          <a:p>
            <a:pPr algn="r">
              <a:buNone/>
            </a:pPr>
            <a:r>
              <a:rPr lang="ar-MA" sz="2400" dirty="0" smtClean="0"/>
              <a:t> يؤدي </a:t>
            </a:r>
            <a:r>
              <a:rPr lang="ar-MA" sz="2400" dirty="0"/>
              <a:t>إلى جمود </a:t>
            </a:r>
            <a:r>
              <a:rPr lang="ar-MA" sz="2400" dirty="0" smtClean="0"/>
              <a:t>القانون الجنائي،</a:t>
            </a:r>
            <a:endParaRPr lang="ar-MA" sz="2400" dirty="0"/>
          </a:p>
          <a:p>
            <a:pPr algn="r">
              <a:buNone/>
            </a:pPr>
            <a:r>
              <a:rPr lang="fr-FR" sz="2400" dirty="0"/>
              <a:t>	</a:t>
            </a:r>
            <a:r>
              <a:rPr lang="ar-MA" sz="2400" dirty="0"/>
              <a:t>عدم مرونة نصوص القانون الجنائي يؤدي إلى عجزها على مواجهة تطور </a:t>
            </a:r>
            <a:r>
              <a:rPr lang="ar-MA" sz="2400" dirty="0" smtClean="0"/>
              <a:t>المجتمع</a:t>
            </a:r>
            <a:r>
              <a:rPr lang="ar-JO" sz="2400" dirty="0" smtClean="0"/>
              <a:t>’</a:t>
            </a:r>
            <a:endParaRPr lang="ar-MA" sz="2400" dirty="0"/>
          </a:p>
          <a:p>
            <a:pPr algn="r">
              <a:buNone/>
            </a:pPr>
            <a:r>
              <a:rPr lang="fr-FR" sz="2400" dirty="0"/>
              <a:t>	</a:t>
            </a:r>
            <a:r>
              <a:rPr lang="ar-MA" sz="2400" dirty="0"/>
              <a:t>جمود العقوبة من حيث الجزاء وعدم مراعاة شخصية الجاني</a:t>
            </a:r>
            <a:r>
              <a:rPr lang="ar-MA" dirty="0"/>
              <a:t>.</a:t>
            </a:r>
          </a:p>
        </p:txBody>
      </p:sp>
    </p:spTree>
    <p:extLst>
      <p:ext uri="{BB962C8B-B14F-4D97-AF65-F5344CB8AC3E}">
        <p14:creationId xmlns:p14="http://schemas.microsoft.com/office/powerpoint/2010/main" val="32403472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547" y="-1676400"/>
            <a:ext cx="8596668" cy="450273"/>
          </a:xfrm>
        </p:spPr>
        <p:txBody>
          <a:bodyPr>
            <a:normAutofit fontScale="90000"/>
          </a:bodyPr>
          <a:lstStyle/>
          <a:p>
            <a:endParaRPr lang="fr-FR"/>
          </a:p>
        </p:txBody>
      </p:sp>
      <p:sp>
        <p:nvSpPr>
          <p:cNvPr id="3" name="Espace réservé du contenu 2"/>
          <p:cNvSpPr>
            <a:spLocks noGrp="1"/>
          </p:cNvSpPr>
          <p:nvPr>
            <p:ph idx="1"/>
          </p:nvPr>
        </p:nvSpPr>
        <p:spPr>
          <a:xfrm>
            <a:off x="686146" y="671169"/>
            <a:ext cx="11148803" cy="5337745"/>
          </a:xfrm>
        </p:spPr>
        <p:txBody>
          <a:bodyPr>
            <a:normAutofit/>
          </a:bodyPr>
          <a:lstStyle/>
          <a:p>
            <a:pPr marL="0" indent="0" algn="r">
              <a:buNone/>
            </a:pPr>
            <a:r>
              <a:rPr lang="ar-MA" sz="2000" dirty="0" smtClean="0"/>
              <a:t>يترتب عنه،</a:t>
            </a:r>
            <a:r>
              <a:rPr lang="ar-MA" dirty="0"/>
              <a:t>	</a:t>
            </a:r>
            <a:r>
              <a:rPr lang="ar-MA" sz="2000" b="1" dirty="0" smtClean="0"/>
              <a:t>نتائج </a:t>
            </a:r>
            <a:r>
              <a:rPr lang="ar-MA" sz="2000" b="1" dirty="0"/>
              <a:t>مبدأ الشرعية الجنائية </a:t>
            </a:r>
            <a:r>
              <a:rPr lang="ar-MA" dirty="0"/>
              <a:t>: </a:t>
            </a:r>
            <a:endParaRPr lang="ar-MA" sz="2200" dirty="0"/>
          </a:p>
          <a:p>
            <a:pPr marL="0" indent="0" algn="r">
              <a:buNone/>
            </a:pPr>
            <a:r>
              <a:rPr lang="ar-MA" sz="2200" b="1" dirty="0" smtClean="0">
                <a:solidFill>
                  <a:srgbClr val="0070C0"/>
                </a:solidFill>
              </a:rPr>
              <a:t>حصر </a:t>
            </a:r>
            <a:r>
              <a:rPr lang="ar-MA" sz="2200" b="1" dirty="0">
                <a:solidFill>
                  <a:srgbClr val="0070C0"/>
                </a:solidFill>
              </a:rPr>
              <a:t>مصادر القاعدة الجنائية  في النص التشريعي :</a:t>
            </a:r>
          </a:p>
          <a:p>
            <a:pPr algn="r">
              <a:buNone/>
            </a:pPr>
            <a:r>
              <a:rPr lang="ar-MA" sz="2200" dirty="0" smtClean="0">
                <a:solidFill>
                  <a:schemeClr val="tx1"/>
                </a:solidFill>
              </a:rPr>
              <a:t>أي أن </a:t>
            </a:r>
            <a:r>
              <a:rPr lang="ar-MA" sz="2200" dirty="0"/>
              <a:t>تحصر مصادر القاعدة الجنائية في التشريع المكتوب وحده دون غيره من </a:t>
            </a:r>
            <a:r>
              <a:rPr lang="ar-JO" sz="2200" dirty="0" err="1" smtClean="0"/>
              <a:t>ال</a:t>
            </a:r>
            <a:r>
              <a:rPr lang="ar-MA" sz="2200" dirty="0" smtClean="0"/>
              <a:t>مصادر</a:t>
            </a:r>
            <a:r>
              <a:rPr lang="ar-MA" sz="2200" dirty="0"/>
              <a:t>. </a:t>
            </a:r>
          </a:p>
          <a:p>
            <a:pPr algn="r">
              <a:buNone/>
            </a:pPr>
            <a:r>
              <a:rPr lang="ar-MA" sz="2200" dirty="0"/>
              <a:t>فمن هي </a:t>
            </a:r>
            <a:r>
              <a:rPr lang="ar-MA" sz="2200" dirty="0" smtClean="0"/>
              <a:t> إذن السلطة </a:t>
            </a:r>
            <a:r>
              <a:rPr lang="ar-MA" sz="2200" dirty="0"/>
              <a:t>الموكول إليها أمر التشريع في النطاق الجنائي ؟</a:t>
            </a:r>
          </a:p>
          <a:p>
            <a:pPr algn="r"/>
            <a:r>
              <a:rPr lang="ar-MA" sz="2200" dirty="0"/>
              <a:t>* </a:t>
            </a:r>
            <a:r>
              <a:rPr lang="ar-MA" sz="2200" u="sng" dirty="0"/>
              <a:t>البرلمان</a:t>
            </a:r>
            <a:r>
              <a:rPr lang="ar-MA" sz="2200" dirty="0"/>
              <a:t> 	* </a:t>
            </a:r>
            <a:r>
              <a:rPr lang="ar-MA" sz="2200" u="sng" dirty="0"/>
              <a:t>ملك </a:t>
            </a:r>
            <a:r>
              <a:rPr lang="ar-MA" sz="2200" u="sng" dirty="0" smtClean="0"/>
              <a:t>المغرب</a:t>
            </a:r>
          </a:p>
          <a:p>
            <a:pPr marL="0" indent="0" algn="r">
              <a:buNone/>
            </a:pPr>
            <a:r>
              <a:rPr lang="ar-MA" sz="2200" dirty="0" smtClean="0"/>
              <a:t>- </a:t>
            </a:r>
            <a:r>
              <a:rPr lang="ar-MA" sz="2200" b="1" dirty="0" smtClean="0">
                <a:solidFill>
                  <a:srgbClr val="7030A0"/>
                </a:solidFill>
              </a:rPr>
              <a:t>ما هي حدود تطبيق النص الجنائي من حيث المكان؟</a:t>
            </a:r>
          </a:p>
          <a:p>
            <a:pPr marL="0" indent="0" algn="r">
              <a:buNone/>
            </a:pPr>
            <a:r>
              <a:rPr lang="ar-MA" sz="2200" b="1" u="sng" dirty="0" smtClean="0">
                <a:solidFill>
                  <a:srgbClr val="7030A0"/>
                </a:solidFill>
              </a:rPr>
              <a:t>( الفصول من 10 على 12) من ق ج</a:t>
            </a:r>
            <a:endParaRPr lang="ar-MA" sz="2200" dirty="0" smtClean="0"/>
          </a:p>
          <a:p>
            <a:pPr algn="r"/>
            <a:r>
              <a:rPr lang="ar-MA" sz="2200" dirty="0" smtClean="0"/>
              <a:t>*</a:t>
            </a:r>
            <a:r>
              <a:rPr lang="ar-MA" sz="2200" b="1" dirty="0">
                <a:solidFill>
                  <a:schemeClr val="accent5"/>
                </a:solidFill>
              </a:rPr>
              <a:t>مبدأ إقليمية النص الجنائي </a:t>
            </a:r>
            <a:r>
              <a:rPr lang="ar-MA" sz="2200" dirty="0"/>
              <a:t>: المقصود بهذا المبدأ أن النص الجنائي المغربي يطبق على كل شخص ارتكب جريمة في أي منطقة خاضعة </a:t>
            </a:r>
            <a:r>
              <a:rPr lang="ar-MA" sz="2200" b="1" u="sng" dirty="0"/>
              <a:t>لسيادة</a:t>
            </a:r>
            <a:r>
              <a:rPr lang="ar-MA" sz="2200" dirty="0"/>
              <a:t> المغرب </a:t>
            </a:r>
            <a:r>
              <a:rPr lang="ar-MA" sz="2200" dirty="0" smtClean="0"/>
              <a:t>،سواء </a:t>
            </a:r>
            <a:r>
              <a:rPr lang="ar-MA" sz="2200" dirty="0"/>
              <a:t>كان مغربيا أو أجنبيا أو لا جنسية له أصلا.</a:t>
            </a:r>
          </a:p>
          <a:p>
            <a:pPr algn="r"/>
            <a:endParaRPr lang="ar-MA" sz="2200" dirty="0"/>
          </a:p>
        </p:txBody>
      </p:sp>
      <p:sp>
        <p:nvSpPr>
          <p:cNvPr id="4" name="Titre 1"/>
          <p:cNvSpPr txBox="1">
            <a:spLocks/>
          </p:cNvSpPr>
          <p:nvPr/>
        </p:nvSpPr>
        <p:spPr>
          <a:xfrm>
            <a:off x="829735"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FR"/>
          </a:p>
        </p:txBody>
      </p:sp>
      <p:sp>
        <p:nvSpPr>
          <p:cNvPr id="5" name="Titre 1"/>
          <p:cNvSpPr txBox="1">
            <a:spLocks/>
          </p:cNvSpPr>
          <p:nvPr/>
        </p:nvSpPr>
        <p:spPr>
          <a:xfrm>
            <a:off x="686147" y="724695"/>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FR"/>
          </a:p>
        </p:txBody>
      </p:sp>
    </p:spTree>
    <p:extLst>
      <p:ext uri="{BB962C8B-B14F-4D97-AF65-F5344CB8AC3E}">
        <p14:creationId xmlns:p14="http://schemas.microsoft.com/office/powerpoint/2010/main" val="34060375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374082"/>
            <a:ext cx="10896356" cy="4903311"/>
          </a:xfrm>
        </p:spPr>
        <p:txBody>
          <a:bodyPr>
            <a:normAutofit/>
          </a:bodyPr>
          <a:lstStyle/>
          <a:p>
            <a:pPr algn="r"/>
            <a:r>
              <a:rPr lang="ar-MA" dirty="0"/>
              <a:t>*</a:t>
            </a:r>
            <a:r>
              <a:rPr lang="ar-MA" sz="3100" b="1" dirty="0">
                <a:solidFill>
                  <a:srgbClr val="FF0000"/>
                </a:solidFill>
              </a:rPr>
              <a:t>مبدأ عينية النص الجنائي </a:t>
            </a:r>
            <a:r>
              <a:rPr lang="ar-MA" sz="3100" dirty="0" smtClean="0">
                <a:solidFill>
                  <a:srgbClr val="FF0000"/>
                </a:solidFill>
              </a:rPr>
              <a:t>:</a:t>
            </a:r>
            <a:r>
              <a:rPr lang="ar-MA" sz="3100" dirty="0" smtClean="0">
                <a:solidFill>
                  <a:schemeClr val="tx1"/>
                </a:solidFill>
              </a:rPr>
              <a:t>مفاده أن النص الجنائي الوطني يطبق في جرائم معينة لخطورتها وبغض النظر عن مكان اقترافها أو جنسية مقترفيها ومثالها الجرائم الماسة </a:t>
            </a:r>
            <a:r>
              <a:rPr lang="ar-MA" sz="3100" u="sng" dirty="0" smtClean="0">
                <a:solidFill>
                  <a:schemeClr val="tx1"/>
                </a:solidFill>
              </a:rPr>
              <a:t>بأمن الدولة </a:t>
            </a:r>
            <a:r>
              <a:rPr lang="ar-MA" sz="3100" dirty="0" smtClean="0">
                <a:solidFill>
                  <a:schemeClr val="tx1"/>
                </a:solidFill>
              </a:rPr>
              <a:t>التي ترتكب في الخارج </a:t>
            </a:r>
            <a:r>
              <a:rPr lang="ar-MA" sz="3100" u="sng" dirty="0" smtClean="0">
                <a:solidFill>
                  <a:schemeClr val="tx1"/>
                </a:solidFill>
              </a:rPr>
              <a:t>وجرائم تزييف النقود</a:t>
            </a:r>
            <a:r>
              <a:rPr lang="ar-MA" sz="3100" dirty="0" smtClean="0">
                <a:solidFill>
                  <a:schemeClr val="tx1"/>
                </a:solidFill>
              </a:rPr>
              <a:t/>
            </a:r>
            <a:br>
              <a:rPr lang="ar-MA" sz="3100" dirty="0" smtClean="0">
                <a:solidFill>
                  <a:schemeClr val="tx1"/>
                </a:solidFill>
              </a:rPr>
            </a:br>
            <a:r>
              <a:rPr lang="fr-FR" dirty="0" smtClean="0"/>
              <a:t>*</a:t>
            </a:r>
            <a:r>
              <a:rPr lang="ar-MA" sz="3100" b="1" dirty="0" smtClean="0">
                <a:solidFill>
                  <a:srgbClr val="FF0000"/>
                </a:solidFill>
              </a:rPr>
              <a:t>مبدأ </a:t>
            </a:r>
            <a:r>
              <a:rPr lang="ar-MA" sz="3100" b="1" dirty="0">
                <a:solidFill>
                  <a:srgbClr val="FF0000"/>
                </a:solidFill>
              </a:rPr>
              <a:t>شخصية النص الجنائي </a:t>
            </a:r>
            <a:r>
              <a:rPr lang="ar-MA" sz="3100" dirty="0">
                <a:solidFill>
                  <a:schemeClr val="tx1"/>
                </a:solidFill>
              </a:rPr>
              <a:t>: </a:t>
            </a:r>
            <a:r>
              <a:rPr lang="ar-MA" sz="3100" dirty="0" smtClean="0">
                <a:solidFill>
                  <a:schemeClr val="tx1"/>
                </a:solidFill>
              </a:rPr>
              <a:t>و مفاده </a:t>
            </a:r>
            <a:r>
              <a:rPr lang="ar-MA" sz="3100" dirty="0">
                <a:solidFill>
                  <a:schemeClr val="tx1"/>
                </a:solidFill>
              </a:rPr>
              <a:t>أ</a:t>
            </a:r>
            <a:r>
              <a:rPr lang="ar-MA" sz="3100" dirty="0" smtClean="0">
                <a:solidFill>
                  <a:schemeClr val="tx1"/>
                </a:solidFill>
              </a:rPr>
              <a:t>ن  </a:t>
            </a:r>
            <a:r>
              <a:rPr lang="ar-MA" sz="3100" dirty="0">
                <a:solidFill>
                  <a:schemeClr val="tx1"/>
                </a:solidFill>
              </a:rPr>
              <a:t>النص الجنائي المغربي يكون واجب التطبيق على كل الحاملين للجنسية الوطنية حتى ولو ارتكبوا جرائمهم خارج الأقاليم الخاضعة لسلطة دولتهم بالإضافة إلى الأجانب الذين يرتكبون جرائم ضد المغاربة في الخارج .</a:t>
            </a:r>
            <a:br>
              <a:rPr lang="ar-MA" sz="3100" dirty="0">
                <a:solidFill>
                  <a:schemeClr val="tx1"/>
                </a:solidFill>
              </a:rPr>
            </a:br>
            <a:endParaRPr lang="ar-MA" sz="3100" dirty="0">
              <a:solidFill>
                <a:schemeClr val="tx1"/>
              </a:solidFill>
            </a:endParaRPr>
          </a:p>
        </p:txBody>
      </p:sp>
      <p:sp>
        <p:nvSpPr>
          <p:cNvPr id="3" name="Espace réservé du contenu 2"/>
          <p:cNvSpPr>
            <a:spLocks noGrp="1"/>
          </p:cNvSpPr>
          <p:nvPr>
            <p:ph idx="1"/>
          </p:nvPr>
        </p:nvSpPr>
        <p:spPr>
          <a:xfrm flipV="1">
            <a:off x="703461" y="7210696"/>
            <a:ext cx="8596668" cy="509453"/>
          </a:xfrm>
        </p:spPr>
        <p:txBody>
          <a:bodyPr>
            <a:normAutofit fontScale="92500" lnSpcReduction="10000"/>
          </a:bodyPr>
          <a:lstStyle/>
          <a:p>
            <a:endParaRPr lang="fr-FR" dirty="0"/>
          </a:p>
        </p:txBody>
      </p:sp>
    </p:spTree>
    <p:extLst>
      <p:ext uri="{BB962C8B-B14F-4D97-AF65-F5344CB8AC3E}">
        <p14:creationId xmlns:p14="http://schemas.microsoft.com/office/powerpoint/2010/main" val="8913260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1446263" y="-1658983"/>
            <a:ext cx="8596668" cy="190402"/>
          </a:xfrm>
        </p:spPr>
        <p:txBody>
          <a:bodyPr>
            <a:normAutofit fontScale="90000"/>
          </a:bodyPr>
          <a:lstStyle/>
          <a:p>
            <a:endParaRPr lang="fr-FR" dirty="0"/>
          </a:p>
        </p:txBody>
      </p:sp>
      <p:sp>
        <p:nvSpPr>
          <p:cNvPr id="3" name="Espace réservé du contenu 2"/>
          <p:cNvSpPr>
            <a:spLocks noGrp="1"/>
          </p:cNvSpPr>
          <p:nvPr>
            <p:ph idx="1"/>
          </p:nvPr>
        </p:nvSpPr>
        <p:spPr>
          <a:xfrm>
            <a:off x="0" y="535577"/>
            <a:ext cx="11808823" cy="5434149"/>
          </a:xfrm>
        </p:spPr>
        <p:txBody>
          <a:bodyPr>
            <a:normAutofit/>
          </a:bodyPr>
          <a:lstStyle/>
          <a:p>
            <a:pPr algn="r"/>
            <a:r>
              <a:rPr lang="ar-MA" sz="2400" b="1" dirty="0" smtClean="0">
                <a:solidFill>
                  <a:schemeClr val="accent5"/>
                </a:solidFill>
              </a:rPr>
              <a:t>مبدأ شمولية النص الجنائي </a:t>
            </a:r>
            <a:r>
              <a:rPr lang="ar-MA" sz="2400" dirty="0" smtClean="0"/>
              <a:t>: مفاده </a:t>
            </a:r>
            <a:r>
              <a:rPr lang="ar-MA" sz="2400" dirty="0"/>
              <a:t>تطبيق النص الجنائي ا</a:t>
            </a:r>
            <a:r>
              <a:rPr lang="ar-MA" sz="2400" u="sng" dirty="0"/>
              <a:t>لوطني</a:t>
            </a:r>
            <a:r>
              <a:rPr lang="ar-MA" sz="2400" dirty="0"/>
              <a:t> على أي فعل </a:t>
            </a:r>
            <a:r>
              <a:rPr lang="ar-MA" sz="2400" dirty="0" smtClean="0"/>
              <a:t>يشكل </a:t>
            </a:r>
            <a:r>
              <a:rPr lang="ar-MA" sz="2400" dirty="0"/>
              <a:t>جريمة في القانون </a:t>
            </a:r>
            <a:r>
              <a:rPr lang="ar-MA" sz="2400" dirty="0" smtClean="0"/>
              <a:t>الوطني </a:t>
            </a:r>
            <a:r>
              <a:rPr lang="ar-MA" sz="2400" dirty="0"/>
              <a:t>المغربي ويكون مرتكبها </a:t>
            </a:r>
            <a:r>
              <a:rPr lang="ar-MA" sz="2400" b="1" dirty="0"/>
              <a:t>مقيما</a:t>
            </a:r>
            <a:r>
              <a:rPr lang="ar-MA" sz="2400" dirty="0"/>
              <a:t> في المغرب أو </a:t>
            </a:r>
            <a:r>
              <a:rPr lang="ar-MA" sz="2400" b="1" dirty="0"/>
              <a:t>وقع القبض عليه </a:t>
            </a:r>
            <a:r>
              <a:rPr lang="ar-MA" sz="2400" dirty="0"/>
              <a:t>فيه مهما كانت جنسيته أو مكان جريمته كجرائم الإرهاب وترويج المخدرات</a:t>
            </a:r>
            <a:r>
              <a:rPr lang="ar-MA" sz="2400" dirty="0" smtClean="0"/>
              <a:t>.</a:t>
            </a:r>
            <a:endParaRPr lang="ar-MA" sz="2400" dirty="0"/>
          </a:p>
          <a:p>
            <a:endParaRPr lang="ar-MA" sz="2400" dirty="0"/>
          </a:p>
          <a:p>
            <a:pPr algn="r">
              <a:buNone/>
            </a:pPr>
            <a:r>
              <a:rPr lang="ar-MA" sz="2400" dirty="0"/>
              <a:t>*</a:t>
            </a:r>
            <a:r>
              <a:rPr lang="ar-MA" sz="2400" b="1" dirty="0"/>
              <a:t>آثار الأحكام الأجنبية بالمغرب </a:t>
            </a:r>
            <a:r>
              <a:rPr lang="ar-MA" sz="2400" dirty="0"/>
              <a:t>:</a:t>
            </a:r>
          </a:p>
          <a:p>
            <a:pPr algn="r"/>
            <a:r>
              <a:rPr lang="ar-MA" sz="2400" b="1" dirty="0">
                <a:solidFill>
                  <a:schemeClr val="accent3">
                    <a:lumMod val="75000"/>
                  </a:schemeClr>
                </a:solidFill>
              </a:rPr>
              <a:t>الآثار السلبية </a:t>
            </a:r>
            <a:r>
              <a:rPr lang="ar-MA" sz="2400" dirty="0" smtClean="0"/>
              <a:t>•</a:t>
            </a:r>
            <a:endParaRPr lang="ar-JO" sz="2400" dirty="0" smtClean="0"/>
          </a:p>
          <a:p>
            <a:pPr algn="r"/>
            <a:r>
              <a:rPr lang="ar-MA" sz="2400" dirty="0" smtClean="0"/>
              <a:t>	تتعلق بالأحكام الأجنبية الصادرة في الجنايات والجنح  التي يرتكبها المغاربة في الخارج  حيث لا يجوز متابعتهم من جديد إذا رجعوا إلى المغرب وأدلوا بما يفيد </a:t>
            </a:r>
            <a:r>
              <a:rPr lang="ar-MA" sz="2400" b="1" dirty="0" smtClean="0"/>
              <a:t>قضا</a:t>
            </a:r>
            <a:r>
              <a:rPr lang="ar-JO" sz="2400" b="1" dirty="0" smtClean="0"/>
              <a:t>ء</a:t>
            </a:r>
            <a:r>
              <a:rPr lang="ar-MA" sz="2400" b="1" dirty="0" smtClean="0"/>
              <a:t>هم</a:t>
            </a:r>
            <a:r>
              <a:rPr lang="ar-MA" sz="2400" dirty="0" smtClean="0"/>
              <a:t> للعقوبات المحكوم </a:t>
            </a:r>
            <a:r>
              <a:rPr lang="ar-MA" sz="2400" dirty="0" err="1" smtClean="0"/>
              <a:t>بها</a:t>
            </a:r>
            <a:r>
              <a:rPr lang="ar-MA" sz="2400" dirty="0" smtClean="0"/>
              <a:t> عليهم أو </a:t>
            </a:r>
            <a:r>
              <a:rPr lang="ar-MA" sz="2400" b="1" dirty="0" smtClean="0"/>
              <a:t>مرور آماد التقادم </a:t>
            </a:r>
            <a:r>
              <a:rPr lang="ar-MA" sz="2400" dirty="0" smtClean="0"/>
              <a:t>الجنائي عليها  </a:t>
            </a:r>
            <a:r>
              <a:rPr lang="ar-MA" sz="2400" b="1" dirty="0" smtClean="0"/>
              <a:t>أو نيلهم  عفوا بخصوصها</a:t>
            </a:r>
            <a:endParaRPr lang="ar-MA" sz="2400" dirty="0" smtClean="0"/>
          </a:p>
          <a:p>
            <a:pPr algn="r">
              <a:buNone/>
            </a:pPr>
            <a:r>
              <a:rPr lang="ar-MA" sz="2400" dirty="0" smtClean="0"/>
              <a:t>•	تتعلق بالأحكام الأجنبية  الصادرة </a:t>
            </a:r>
            <a:r>
              <a:rPr lang="ar-MA" sz="2400" dirty="0" err="1" smtClean="0"/>
              <a:t>ف</a:t>
            </a:r>
            <a:r>
              <a:rPr lang="ar-JO" sz="2400" dirty="0" smtClean="0"/>
              <a:t>ى</a:t>
            </a:r>
            <a:r>
              <a:rPr lang="ar-MA" sz="2400" dirty="0" smtClean="0"/>
              <a:t> الخارج في الجنايات والجنح التي يرتكبها  الأجانب بالمغرب حيث لا يجوز متابعتهم من جديد إذا رجعوا إلى بلدانهم في حالة قضائهم للعقوبات المحكوم </a:t>
            </a:r>
            <a:r>
              <a:rPr lang="ar-MA" sz="2400" dirty="0" err="1" smtClean="0"/>
              <a:t>بها</a:t>
            </a:r>
            <a:r>
              <a:rPr lang="ar-MA" sz="2400" dirty="0" smtClean="0"/>
              <a:t> عليهم أو مرور آماد التقادم الجنائي أو نيلهم عفوا بخصوصها.</a:t>
            </a:r>
          </a:p>
          <a:p>
            <a:endParaRPr lang="ar-MA" sz="2400" dirty="0"/>
          </a:p>
        </p:txBody>
      </p:sp>
    </p:spTree>
    <p:extLst>
      <p:ext uri="{BB962C8B-B14F-4D97-AF65-F5344CB8AC3E}">
        <p14:creationId xmlns:p14="http://schemas.microsoft.com/office/powerpoint/2010/main" val="14475154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600891"/>
            <a:ext cx="10972800" cy="352697"/>
          </a:xfrm>
        </p:spPr>
        <p:txBody>
          <a:bodyPr>
            <a:normAutofit fontScale="90000"/>
          </a:bodyPr>
          <a:lstStyle/>
          <a:p>
            <a:endParaRPr lang="fr-FR" dirty="0"/>
          </a:p>
        </p:txBody>
      </p:sp>
      <p:sp>
        <p:nvSpPr>
          <p:cNvPr id="3" name="Espace réservé du contenu 2"/>
          <p:cNvSpPr>
            <a:spLocks noGrp="1"/>
          </p:cNvSpPr>
          <p:nvPr>
            <p:ph idx="1"/>
          </p:nvPr>
        </p:nvSpPr>
        <p:spPr/>
        <p:txBody>
          <a:bodyPr>
            <a:normAutofit/>
          </a:bodyPr>
          <a:lstStyle/>
          <a:p>
            <a:pPr algn="r"/>
            <a:r>
              <a:rPr lang="ar-MA" sz="2400" b="1" dirty="0">
                <a:solidFill>
                  <a:schemeClr val="accent3">
                    <a:lumMod val="75000"/>
                  </a:schemeClr>
                </a:solidFill>
              </a:rPr>
              <a:t>الآثار الإيجابية </a:t>
            </a:r>
            <a:endParaRPr lang="ar-MA" sz="2400" b="1" dirty="0" smtClean="0">
              <a:solidFill>
                <a:schemeClr val="accent3">
                  <a:lumMod val="75000"/>
                </a:schemeClr>
              </a:solidFill>
            </a:endParaRPr>
          </a:p>
          <a:p>
            <a:pPr algn="r"/>
            <a:r>
              <a:rPr lang="ar-MA" sz="2400" dirty="0"/>
              <a:t>	يمكن للمحكمة المغربية أن تعترف بالحكم الجنائي الأجنبي </a:t>
            </a:r>
            <a:r>
              <a:rPr lang="ar-MA" sz="2400" b="1" dirty="0"/>
              <a:t>كعنصر من عناصر العود </a:t>
            </a:r>
            <a:r>
              <a:rPr lang="ar-MA" sz="2400" dirty="0"/>
              <a:t>إلى الجريمة في حالة الحكم عليه من محكمة أجنبية وذلك بتصفح السجل العدلي.</a:t>
            </a:r>
          </a:p>
          <a:p>
            <a:pPr algn="r"/>
            <a:r>
              <a:rPr lang="ar-MA" sz="2400" dirty="0"/>
              <a:t>	أجاز المشرع تنفيذ التعويضات المدنية الصادرة عن محكمة جنائية بالخارج شريطة صدور أمر </a:t>
            </a:r>
            <a:r>
              <a:rPr lang="ar-MA" sz="2400" dirty="0" smtClean="0"/>
              <a:t>بتنفيذها بمقتضى مقرر تصدره المحكمة </a:t>
            </a:r>
            <a:r>
              <a:rPr lang="ar-MA" sz="2400" smtClean="0"/>
              <a:t>المدنية المغربية</a:t>
            </a:r>
            <a:endParaRPr lang="fr-FR" sz="2400" dirty="0"/>
          </a:p>
        </p:txBody>
      </p:sp>
    </p:spTree>
    <p:extLst>
      <p:ext uri="{BB962C8B-B14F-4D97-AF65-F5344CB8AC3E}">
        <p14:creationId xmlns:p14="http://schemas.microsoft.com/office/powerpoint/2010/main" val="938914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61899" y="-1972491"/>
            <a:ext cx="8596668" cy="274321"/>
          </a:xfrm>
        </p:spPr>
        <p:txBody>
          <a:bodyPr>
            <a:normAutofit fontScale="90000"/>
          </a:bodyPr>
          <a:lstStyle/>
          <a:p>
            <a:endParaRPr lang="fr-FR" dirty="0"/>
          </a:p>
        </p:txBody>
      </p:sp>
      <p:sp>
        <p:nvSpPr>
          <p:cNvPr id="3" name="Espace réservé du contenu 2"/>
          <p:cNvSpPr>
            <a:spLocks noGrp="1"/>
          </p:cNvSpPr>
          <p:nvPr>
            <p:ph idx="1"/>
          </p:nvPr>
        </p:nvSpPr>
        <p:spPr>
          <a:xfrm>
            <a:off x="829736" y="169817"/>
            <a:ext cx="11182157" cy="6958346"/>
          </a:xfrm>
        </p:spPr>
        <p:txBody>
          <a:bodyPr>
            <a:normAutofit fontScale="40000" lnSpcReduction="20000"/>
          </a:bodyPr>
          <a:lstStyle/>
          <a:p>
            <a:pPr algn="r"/>
            <a:endParaRPr lang="ar-MA" sz="6200" b="1" dirty="0" smtClean="0">
              <a:solidFill>
                <a:srgbClr val="00B0F0"/>
              </a:solidFill>
            </a:endParaRPr>
          </a:p>
          <a:p>
            <a:pPr marL="0" indent="0" algn="r">
              <a:buNone/>
            </a:pPr>
            <a:r>
              <a:rPr lang="ar-MA" sz="6200" b="1" dirty="0" smtClean="0">
                <a:solidFill>
                  <a:schemeClr val="accent6">
                    <a:lumMod val="50000"/>
                  </a:schemeClr>
                </a:solidFill>
              </a:rPr>
              <a:t>تطبيق القانون في الزمان ( الفصول 4-5-6-8-9 ) من ق. ج </a:t>
            </a:r>
          </a:p>
          <a:p>
            <a:pPr algn="r"/>
            <a:r>
              <a:rPr lang="ar-MA" sz="6200" b="1" dirty="0" smtClean="0">
                <a:solidFill>
                  <a:srgbClr val="0070C0"/>
                </a:solidFill>
              </a:rPr>
              <a:t>مبدأ عدم رجعية النص الجنائي </a:t>
            </a:r>
          </a:p>
          <a:p>
            <a:pPr algn="r"/>
            <a:r>
              <a:rPr lang="ar-MA" sz="4900" dirty="0" smtClean="0"/>
              <a:t>يقصد </a:t>
            </a:r>
            <a:r>
              <a:rPr lang="ar-MA" sz="4900" dirty="0"/>
              <a:t>به أن النص الجنائي لا يجوز أن يسري على الماضي وإنما على المستقبل </a:t>
            </a:r>
            <a:r>
              <a:rPr lang="ar-MA" sz="4900" dirty="0" smtClean="0"/>
              <a:t>فقط وقد نص عليها الفصل 4 من ق ج وسبب هذه القاعدة أن المشرع يهتم بتنبيه المتقاضين قبل معاقبتهم ، فالقانون لا يكون قابلا للتطبيق إلا بعد نشره فالنشر وسيلة للتعريف به ، وهذه القاعدة </a:t>
            </a:r>
            <a:r>
              <a:rPr lang="ar-MA" sz="4900" b="1" dirty="0" smtClean="0">
                <a:solidFill>
                  <a:srgbClr val="00B0F0"/>
                </a:solidFill>
              </a:rPr>
              <a:t>قاعدة دستورية  </a:t>
            </a:r>
            <a:r>
              <a:rPr lang="ar-MA" sz="4900" dirty="0" smtClean="0">
                <a:solidFill>
                  <a:schemeClr val="tx1"/>
                </a:solidFill>
              </a:rPr>
              <a:t>مقررة في الدستور </a:t>
            </a:r>
            <a:r>
              <a:rPr lang="ar-MA" sz="4900" dirty="0" err="1" smtClean="0">
                <a:solidFill>
                  <a:schemeClr val="tx1"/>
                </a:solidFill>
              </a:rPr>
              <a:t>و</a:t>
            </a:r>
            <a:r>
              <a:rPr lang="ar-MA" sz="4900" dirty="0" smtClean="0">
                <a:solidFill>
                  <a:schemeClr val="tx1"/>
                </a:solidFill>
              </a:rPr>
              <a:t> لا تؤخذ على إطلاقها لأنه لاوجود للحقوق المكتسبة في الميدان الجنائي ،</a:t>
            </a:r>
            <a:r>
              <a:rPr lang="ar-JO" sz="4900" dirty="0" smtClean="0">
                <a:solidFill>
                  <a:schemeClr val="tx1"/>
                </a:solidFill>
              </a:rPr>
              <a:t> </a:t>
            </a:r>
            <a:r>
              <a:rPr lang="ar-MA" sz="4900" dirty="0" smtClean="0">
                <a:solidFill>
                  <a:schemeClr val="tx1"/>
                </a:solidFill>
              </a:rPr>
              <a:t>ويخضع هذا المبدأ لمجموعة من الاستثناءات حرص فيها المشرع على تمتيع الجناة بالتخفيف نتيجة تعديل العقوبة واستنادا إلى أن القانون الجديد أفضل من القديم من ناحية النظام الاجتماعي .</a:t>
            </a:r>
          </a:p>
          <a:p>
            <a:pPr algn="r"/>
            <a:r>
              <a:rPr lang="ar-MA" sz="4900" b="1" dirty="0" smtClean="0">
                <a:solidFill>
                  <a:schemeClr val="accent5"/>
                </a:solidFill>
              </a:rPr>
              <a:t>الاستثناءات </a:t>
            </a:r>
            <a:r>
              <a:rPr lang="ar-MA" sz="4900" b="1" dirty="0">
                <a:solidFill>
                  <a:schemeClr val="accent5"/>
                </a:solidFill>
              </a:rPr>
              <a:t>الواردة على مبدأ الرجعية</a:t>
            </a:r>
            <a:r>
              <a:rPr lang="ar-MA" sz="4900" dirty="0"/>
              <a:t>:</a:t>
            </a:r>
          </a:p>
          <a:p>
            <a:pPr algn="r"/>
            <a:endParaRPr lang="ar-MA" sz="4900" dirty="0"/>
          </a:p>
          <a:p>
            <a:pPr algn="r"/>
            <a:r>
              <a:rPr lang="ar-MA" sz="4900" b="1" dirty="0" smtClean="0">
                <a:solidFill>
                  <a:srgbClr val="7030A0"/>
                </a:solidFill>
              </a:rPr>
              <a:t>حالة </a:t>
            </a:r>
            <a:r>
              <a:rPr lang="ar-MA" sz="4900" b="1" dirty="0">
                <a:solidFill>
                  <a:srgbClr val="7030A0"/>
                </a:solidFill>
              </a:rPr>
              <a:t>النصوص القانونية المفسرة </a:t>
            </a:r>
            <a:r>
              <a:rPr lang="ar-MA" sz="4900" dirty="0"/>
              <a:t>:</a:t>
            </a:r>
          </a:p>
          <a:p>
            <a:pPr algn="r"/>
            <a:r>
              <a:rPr lang="ar-MA" sz="4900" dirty="0"/>
              <a:t>النص الجديد الذي يصدره المشرع لتفسير نص قانوني سابق فقط لإيضاح غموض النص القديم يكون ساريا على الوقائع القديمة.</a:t>
            </a:r>
          </a:p>
          <a:p>
            <a:pPr algn="r"/>
            <a:endParaRPr lang="ar-MA" sz="4900" dirty="0"/>
          </a:p>
          <a:p>
            <a:pPr algn="r"/>
            <a:r>
              <a:rPr lang="ar-MA" sz="4900" b="1" dirty="0" smtClean="0">
                <a:solidFill>
                  <a:srgbClr val="7030A0"/>
                </a:solidFill>
              </a:rPr>
              <a:t>حالة </a:t>
            </a:r>
            <a:r>
              <a:rPr lang="ar-MA" sz="4900" b="1" dirty="0">
                <a:solidFill>
                  <a:srgbClr val="7030A0"/>
                </a:solidFill>
              </a:rPr>
              <a:t>النصوص القانونية التي توجد تدبيرا وقائيا لم يكن موجودا من قبل </a:t>
            </a:r>
            <a:r>
              <a:rPr lang="ar-JO" sz="4900" b="1" dirty="0" smtClean="0">
                <a:solidFill>
                  <a:srgbClr val="7030A0"/>
                </a:solidFill>
              </a:rPr>
              <a:t> </a:t>
            </a:r>
          </a:p>
          <a:p>
            <a:pPr algn="r"/>
            <a:r>
              <a:rPr lang="ar-MA" sz="4900" dirty="0" smtClean="0"/>
              <a:t>الغاية </a:t>
            </a:r>
            <a:r>
              <a:rPr lang="ar-MA" sz="4900" dirty="0"/>
              <a:t>منها هي تفادي </a:t>
            </a:r>
            <a:r>
              <a:rPr lang="ar-MA" sz="4900" b="1" dirty="0"/>
              <a:t>خطورة الجاني على سلامة المجتمع وأمنه </a:t>
            </a:r>
            <a:r>
              <a:rPr lang="ar-MA" sz="4900" dirty="0"/>
              <a:t>، فتقرير التدابير الوقائية </a:t>
            </a:r>
            <a:r>
              <a:rPr lang="ar-MA" sz="4900" dirty="0" smtClean="0"/>
              <a:t>يتوخى منه بالأساس انقاد المحكوم عليه بواسطة علاج مناسب له ولذلك يعتبر هذا التطبيق الفوري موافقا أكثر لمصلحة المحكوم عليه أو مصلحة المجتمع .</a:t>
            </a:r>
          </a:p>
          <a:p>
            <a:pPr algn="r"/>
            <a:endParaRPr lang="ar-MA" sz="4900" dirty="0"/>
          </a:p>
          <a:p>
            <a:pPr algn="r"/>
            <a:r>
              <a:rPr lang="ar-MA" sz="4900" b="1" dirty="0" smtClean="0">
                <a:solidFill>
                  <a:srgbClr val="7030A0"/>
                </a:solidFill>
              </a:rPr>
              <a:t>حالة </a:t>
            </a:r>
            <a:r>
              <a:rPr lang="ar-MA" sz="4900" b="1" dirty="0">
                <a:solidFill>
                  <a:srgbClr val="7030A0"/>
                </a:solidFill>
              </a:rPr>
              <a:t>النص الجنائي الأصلح للمتهم </a:t>
            </a:r>
            <a:r>
              <a:rPr lang="ar-MA" sz="4900" dirty="0"/>
              <a:t>:</a:t>
            </a:r>
          </a:p>
          <a:p>
            <a:pPr algn="r"/>
            <a:r>
              <a:rPr lang="ar-MA" sz="4900" dirty="0"/>
              <a:t>في حالة وجود عدة قوانين سارية المفعول بين تاريخ ارتكاب الجريمة والحكم النهائي </a:t>
            </a:r>
            <a:r>
              <a:rPr lang="ar-MA" sz="4900" dirty="0" smtClean="0"/>
              <a:t>يطبق القانون </a:t>
            </a:r>
            <a:r>
              <a:rPr lang="ar-MA" sz="4900" dirty="0"/>
              <a:t>الأصلح للمتهم </a:t>
            </a:r>
            <a:r>
              <a:rPr lang="ar-MA" sz="4900" dirty="0" smtClean="0"/>
              <a:t>، والسؤال المطروح هو : </a:t>
            </a:r>
            <a:r>
              <a:rPr lang="ar-MA" sz="4900" b="1" dirty="0" smtClean="0"/>
              <a:t>متى يكون القانون (الجديد ) أصلح للمتهم </a:t>
            </a:r>
            <a:r>
              <a:rPr lang="ar-MA" sz="4900" dirty="0" smtClean="0"/>
              <a:t>؟</a:t>
            </a:r>
            <a:endParaRPr lang="ar-MA" sz="4900" dirty="0"/>
          </a:p>
        </p:txBody>
      </p:sp>
      <p:sp>
        <p:nvSpPr>
          <p:cNvPr id="4" name="Titre 1"/>
          <p:cNvSpPr txBox="1">
            <a:spLocks/>
          </p:cNvSpPr>
          <p:nvPr/>
        </p:nvSpPr>
        <p:spPr>
          <a:xfrm>
            <a:off x="829735" y="762000"/>
            <a:ext cx="8596668" cy="11684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FR"/>
          </a:p>
        </p:txBody>
      </p:sp>
    </p:spTree>
    <p:extLst>
      <p:ext uri="{BB962C8B-B14F-4D97-AF65-F5344CB8AC3E}">
        <p14:creationId xmlns:p14="http://schemas.microsoft.com/office/powerpoint/2010/main" val="32657384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685800"/>
            <a:ext cx="8596668" cy="685800"/>
          </a:xfrm>
        </p:spPr>
        <p:txBody>
          <a:bodyPr>
            <a:normAutofit fontScale="90000"/>
          </a:bodyPr>
          <a:lstStyle/>
          <a:p>
            <a:endParaRPr lang="fr-FR" dirty="0"/>
          </a:p>
        </p:txBody>
      </p:sp>
      <p:sp>
        <p:nvSpPr>
          <p:cNvPr id="3" name="Espace réservé du contenu 2"/>
          <p:cNvSpPr>
            <a:spLocks noGrp="1"/>
          </p:cNvSpPr>
          <p:nvPr>
            <p:ph idx="1"/>
          </p:nvPr>
        </p:nvSpPr>
        <p:spPr>
          <a:xfrm>
            <a:off x="1533227" y="809898"/>
            <a:ext cx="9975150" cy="5146766"/>
          </a:xfrm>
        </p:spPr>
        <p:txBody>
          <a:bodyPr>
            <a:normAutofit/>
          </a:bodyPr>
          <a:lstStyle/>
          <a:p>
            <a:pPr algn="r"/>
            <a:endParaRPr lang="ar-MA" sz="2000" dirty="0" smtClean="0"/>
          </a:p>
          <a:p>
            <a:pPr marL="0" indent="0" algn="r">
              <a:buNone/>
            </a:pPr>
            <a:r>
              <a:rPr lang="ar-MA" sz="2000" dirty="0" smtClean="0"/>
              <a:t>تعتبر بصفة عامة قوانين أخف وفي صالح المتهم القوانين التالية: </a:t>
            </a:r>
          </a:p>
          <a:p>
            <a:pPr marL="0" indent="0" algn="r">
              <a:buNone/>
            </a:pPr>
            <a:r>
              <a:rPr lang="ar-MA" sz="2000" dirty="0"/>
              <a:t>-</a:t>
            </a:r>
            <a:r>
              <a:rPr lang="ar-MA" sz="2000" b="1" dirty="0" smtClean="0"/>
              <a:t>القانون الذي </a:t>
            </a:r>
            <a:r>
              <a:rPr lang="ar-MA" sz="2000" b="1" dirty="0"/>
              <a:t>ي</a:t>
            </a:r>
            <a:r>
              <a:rPr lang="ar-MA" sz="2000" b="1" dirty="0" smtClean="0"/>
              <a:t>نص من جديد على إمكانية الحكم بإيقاف التنفيذ بعد أن سبق إلغاؤه أو الذي </a:t>
            </a:r>
            <a:r>
              <a:rPr lang="ar-MA" sz="2000" b="1" dirty="0"/>
              <a:t>ي</a:t>
            </a:r>
            <a:r>
              <a:rPr lang="ar-MA" sz="2000" b="1" dirty="0" smtClean="0"/>
              <a:t>نص على ظروف التخفيف </a:t>
            </a:r>
          </a:p>
          <a:p>
            <a:pPr marL="0" indent="0" algn="r">
              <a:buNone/>
            </a:pPr>
            <a:r>
              <a:rPr lang="ar-MA" sz="2000" b="1" dirty="0" smtClean="0"/>
              <a:t>-القانون الذي يجعل الحكم بعقوبة إضافية أو تدبير وقائي أمرا اختياريا </a:t>
            </a:r>
            <a:r>
              <a:rPr lang="ar-MA" sz="2000" dirty="0" smtClean="0"/>
              <a:t>، </a:t>
            </a:r>
            <a:r>
              <a:rPr lang="ar-MA" sz="2000" b="1" dirty="0" smtClean="0"/>
              <a:t>إذا كان الحكم بهما إلزاميا قبل صدور هذا القانون .</a:t>
            </a:r>
          </a:p>
          <a:p>
            <a:pPr marL="0" indent="0" algn="r">
              <a:buNone/>
            </a:pPr>
            <a:r>
              <a:rPr lang="ar-MA" sz="2000" b="1" dirty="0" smtClean="0"/>
              <a:t>-القانون الذي يعوض عقوبة جنائية بعقوبة </a:t>
            </a:r>
            <a:r>
              <a:rPr lang="ar-MA" sz="2000" b="1" dirty="0" err="1" smtClean="0"/>
              <a:t>جنحية</a:t>
            </a:r>
            <a:r>
              <a:rPr lang="ar-MA" sz="2000" b="1" dirty="0" smtClean="0"/>
              <a:t> حتى ولو رفعت مدة العقوبة</a:t>
            </a:r>
          </a:p>
          <a:p>
            <a:pPr marL="0" indent="0" algn="r">
              <a:buNone/>
            </a:pPr>
            <a:r>
              <a:rPr lang="ar-MA" sz="2000" b="1" dirty="0"/>
              <a:t>-</a:t>
            </a:r>
            <a:r>
              <a:rPr lang="ar-MA" sz="2000" b="1" dirty="0" smtClean="0"/>
              <a:t> القانون الذي يخفض الحد الأعلى للعقوبة وإن كان يرفع حدها الأدنى</a:t>
            </a:r>
            <a:endParaRPr lang="fr-FR" sz="2000" b="1" dirty="0"/>
          </a:p>
        </p:txBody>
      </p:sp>
    </p:spTree>
    <p:extLst>
      <p:ext uri="{BB962C8B-B14F-4D97-AF65-F5344CB8AC3E}">
        <p14:creationId xmlns:p14="http://schemas.microsoft.com/office/powerpoint/2010/main" val="289269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1399" y="-1320800"/>
            <a:ext cx="8596668" cy="1320800"/>
          </a:xfrm>
        </p:spPr>
        <p:txBody>
          <a:bodyPr/>
          <a:lstStyle/>
          <a:p>
            <a:endParaRPr lang="fr-FR" dirty="0"/>
          </a:p>
        </p:txBody>
      </p:sp>
      <p:sp>
        <p:nvSpPr>
          <p:cNvPr id="3" name="Espace réservé du contenu 2"/>
          <p:cNvSpPr>
            <a:spLocks noGrp="1"/>
          </p:cNvSpPr>
          <p:nvPr>
            <p:ph idx="1"/>
          </p:nvPr>
        </p:nvSpPr>
        <p:spPr>
          <a:xfrm>
            <a:off x="351700" y="248193"/>
            <a:ext cx="10529660" cy="6215129"/>
          </a:xfrm>
        </p:spPr>
        <p:txBody>
          <a:bodyPr>
            <a:normAutofit/>
          </a:bodyPr>
          <a:lstStyle/>
          <a:p>
            <a:pPr algn="r">
              <a:buNone/>
            </a:pPr>
            <a:r>
              <a:rPr lang="ar-MA" dirty="0"/>
              <a:t>	</a:t>
            </a:r>
            <a:r>
              <a:rPr lang="ar-MA" sz="2400" dirty="0"/>
              <a:t>والبعض الآخر يرى أنه من فروع القانون الخاص باعتبار أن معظم الجرائم تمثل عدوانا على المصالح الشخصية للأفراد.</a:t>
            </a:r>
          </a:p>
          <a:p>
            <a:pPr marL="0" indent="0" algn="r">
              <a:buNone/>
            </a:pPr>
            <a:r>
              <a:rPr lang="ar-MA" sz="2400" dirty="0"/>
              <a:t>	ومن الفقه من يقول بأن القانون الجنائي هو </a:t>
            </a:r>
            <a:r>
              <a:rPr lang="ar-MA" sz="2400" u="sng" dirty="0"/>
              <a:t>نسيج مستقل </a:t>
            </a:r>
            <a:r>
              <a:rPr lang="ar-MA" sz="2400" dirty="0"/>
              <a:t>أي أنه لا ينتمي لا إلى القانون العام ولا إلى القانون الخاص لأن الخطأ في النطاق الجنائي فادح والعقاب عنه خطير وشديد.</a:t>
            </a:r>
          </a:p>
          <a:p>
            <a:pPr algn="r"/>
            <a:endParaRPr lang="ar-MA" sz="2400" dirty="0"/>
          </a:p>
          <a:p>
            <a:pPr algn="r">
              <a:buNone/>
            </a:pPr>
            <a:r>
              <a:rPr lang="ar-MA" sz="2400" dirty="0" smtClean="0">
                <a:solidFill>
                  <a:srgbClr val="0070C0"/>
                </a:solidFill>
              </a:rPr>
              <a:t>أهمية القانون الجنائي</a:t>
            </a:r>
            <a:r>
              <a:rPr lang="ar-MA" sz="2400" dirty="0" smtClean="0"/>
              <a:t> :</a:t>
            </a:r>
          </a:p>
          <a:p>
            <a:pPr algn="r">
              <a:buNone/>
            </a:pPr>
            <a:r>
              <a:rPr lang="ar-MA" sz="2400" dirty="0" smtClean="0"/>
              <a:t>إن </a:t>
            </a:r>
            <a:r>
              <a:rPr lang="ar-MA" sz="2400" dirty="0"/>
              <a:t>أهمية القانون الجنائي تجعله يحتل مكانة بالغة بالنسبة للنظام القانوني بأكمله سواء بالنسبة </a:t>
            </a:r>
          </a:p>
          <a:p>
            <a:pPr marL="0" indent="0" algn="r">
              <a:buNone/>
            </a:pPr>
            <a:r>
              <a:rPr lang="ar-MA" sz="2400" dirty="0"/>
              <a:t>	</a:t>
            </a:r>
            <a:r>
              <a:rPr lang="ar-JO" sz="2400" dirty="0"/>
              <a:t>ل</a:t>
            </a:r>
            <a:r>
              <a:rPr lang="ar-MA" sz="2400" dirty="0" smtClean="0"/>
              <a:t>لدولة </a:t>
            </a:r>
          </a:p>
          <a:p>
            <a:pPr marL="0" indent="0" algn="r">
              <a:buNone/>
            </a:pPr>
            <a:r>
              <a:rPr lang="ar-MA" sz="2400" dirty="0" smtClean="0"/>
              <a:t>	المجتمع </a:t>
            </a:r>
          </a:p>
          <a:p>
            <a:pPr marL="0" indent="0" algn="r">
              <a:buNone/>
            </a:pPr>
            <a:r>
              <a:rPr lang="ar-MA" sz="2400" dirty="0"/>
              <a:t>	الأفراد </a:t>
            </a:r>
          </a:p>
          <a:p>
            <a:endParaRPr lang="ar-MA" dirty="0"/>
          </a:p>
        </p:txBody>
      </p:sp>
    </p:spTree>
    <p:extLst>
      <p:ext uri="{BB962C8B-B14F-4D97-AF65-F5344CB8AC3E}">
        <p14:creationId xmlns:p14="http://schemas.microsoft.com/office/powerpoint/2010/main" val="9919313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727365"/>
            <a:ext cx="8596668" cy="207819"/>
          </a:xfrm>
        </p:spPr>
        <p:txBody>
          <a:bodyPr>
            <a:normAutofit fontScale="90000"/>
          </a:bodyPr>
          <a:lstStyle/>
          <a:p>
            <a:endParaRPr lang="fr-FR" dirty="0"/>
          </a:p>
        </p:txBody>
      </p:sp>
      <p:sp>
        <p:nvSpPr>
          <p:cNvPr id="3" name="Espace réservé du contenu 2"/>
          <p:cNvSpPr>
            <a:spLocks noGrp="1"/>
          </p:cNvSpPr>
          <p:nvPr>
            <p:ph idx="1"/>
          </p:nvPr>
        </p:nvSpPr>
        <p:spPr>
          <a:xfrm>
            <a:off x="677335" y="747436"/>
            <a:ext cx="9550882" cy="3880773"/>
          </a:xfrm>
        </p:spPr>
        <p:txBody>
          <a:bodyPr>
            <a:normAutofit fontScale="25000" lnSpcReduction="20000"/>
          </a:bodyPr>
          <a:lstStyle/>
          <a:p>
            <a:pPr algn="r"/>
            <a:r>
              <a:rPr lang="ar-MA" sz="8000" dirty="0"/>
              <a:t>ولتطبيق هذا الاستثناء يجب التوفر على الشروط الآتية : </a:t>
            </a:r>
          </a:p>
          <a:p>
            <a:pPr algn="r"/>
            <a:endParaRPr lang="ar-MA" sz="8000" dirty="0"/>
          </a:p>
          <a:p>
            <a:pPr algn="r"/>
            <a:r>
              <a:rPr lang="ar-MA" sz="8000" dirty="0"/>
              <a:t>	</a:t>
            </a:r>
            <a:r>
              <a:rPr lang="ar-MA" sz="8000" b="1" dirty="0">
                <a:solidFill>
                  <a:schemeClr val="accent3"/>
                </a:solidFill>
              </a:rPr>
              <a:t>الشرط </a:t>
            </a:r>
            <a:r>
              <a:rPr lang="ar-MA" sz="8000" b="1" dirty="0" smtClean="0">
                <a:solidFill>
                  <a:schemeClr val="accent3"/>
                </a:solidFill>
              </a:rPr>
              <a:t>الأول </a:t>
            </a:r>
            <a:r>
              <a:rPr lang="ar-MA" sz="8000" dirty="0"/>
              <a:t>:</a:t>
            </a:r>
          </a:p>
          <a:p>
            <a:pPr algn="r"/>
            <a:r>
              <a:rPr lang="ar-MA" sz="8000" b="1" u="sng" dirty="0"/>
              <a:t>أن لا يصدر حكم جنائي بات حائز لقوة </a:t>
            </a:r>
            <a:r>
              <a:rPr lang="ar-MA" sz="8000" b="1" u="sng" dirty="0" err="1" smtClean="0"/>
              <a:t>ال</a:t>
            </a:r>
            <a:r>
              <a:rPr lang="ar-JO" sz="8000" b="1" u="sng" dirty="0" smtClean="0"/>
              <a:t>أ</a:t>
            </a:r>
            <a:r>
              <a:rPr lang="ar-MA" sz="8000" b="1" u="sng" dirty="0" smtClean="0"/>
              <a:t>مر </a:t>
            </a:r>
            <a:r>
              <a:rPr lang="ar-MA" sz="8000" b="1" u="sng" dirty="0"/>
              <a:t>المقضي به</a:t>
            </a:r>
            <a:r>
              <a:rPr lang="ar-MA" sz="8000" u="sng" dirty="0"/>
              <a:t>.</a:t>
            </a:r>
          </a:p>
          <a:p>
            <a:pPr algn="r"/>
            <a:r>
              <a:rPr lang="ar-MA" sz="8000" dirty="0"/>
              <a:t>	</a:t>
            </a:r>
            <a:r>
              <a:rPr lang="ar-MA" sz="8000" b="1" dirty="0">
                <a:solidFill>
                  <a:schemeClr val="accent3"/>
                </a:solidFill>
              </a:rPr>
              <a:t>الشرط </a:t>
            </a:r>
            <a:r>
              <a:rPr lang="ar-MA" sz="8000" b="1" dirty="0" smtClean="0">
                <a:solidFill>
                  <a:schemeClr val="accent3"/>
                </a:solidFill>
              </a:rPr>
              <a:t>الثاني </a:t>
            </a:r>
            <a:r>
              <a:rPr lang="ar-MA" sz="8000" dirty="0">
                <a:solidFill>
                  <a:schemeClr val="accent3"/>
                </a:solidFill>
              </a:rPr>
              <a:t>: </a:t>
            </a:r>
          </a:p>
          <a:p>
            <a:pPr algn="r"/>
            <a:r>
              <a:rPr lang="ar-MA" sz="8000" b="1" u="sng" dirty="0"/>
              <a:t>أن لا يتعلق الامر بالنصوص الجنائية المؤقتة </a:t>
            </a:r>
            <a:r>
              <a:rPr lang="ar-MA" sz="8000" b="1" u="sng" dirty="0" smtClean="0"/>
              <a:t> </a:t>
            </a:r>
            <a:r>
              <a:rPr lang="ar-MA" sz="8000" dirty="0" smtClean="0"/>
              <a:t>التي </a:t>
            </a:r>
            <a:r>
              <a:rPr lang="ar-MA" sz="8000" dirty="0" err="1" smtClean="0"/>
              <a:t>ت</a:t>
            </a:r>
            <a:r>
              <a:rPr lang="ar-JO" sz="8000" dirty="0" smtClean="0"/>
              <a:t>بقى</a:t>
            </a:r>
            <a:r>
              <a:rPr lang="ar-MA" sz="8000" dirty="0" smtClean="0"/>
              <a:t> ولو بعد انتهاء العمل بها سارية على الجرائم المرتكبة خلال مدة تطبيقها ، مثالها القانون </a:t>
            </a:r>
            <a:r>
              <a:rPr lang="ar-MA" sz="8000" dirty="0"/>
              <a:t>الذي يجرم إشعال النيران داخل الغابة في فصل </a:t>
            </a:r>
            <a:r>
              <a:rPr lang="ar-MA" sz="8000" dirty="0" smtClean="0"/>
              <a:t>الصيف حيث يبقى ساري المفعول ولو بعد انقضاء ه بانتهاء المدة المحددة لتطبيقه .</a:t>
            </a:r>
          </a:p>
          <a:p>
            <a:pPr algn="r"/>
            <a:r>
              <a:rPr lang="ar-MA" sz="8000" dirty="0" smtClean="0"/>
              <a:t>-</a:t>
            </a:r>
            <a:r>
              <a:rPr lang="ar-MA" sz="8000" b="1" dirty="0" smtClean="0">
                <a:solidFill>
                  <a:srgbClr val="7030A0"/>
                </a:solidFill>
              </a:rPr>
              <a:t>القوانين الخاصة بالاختصاص والمسطرة :</a:t>
            </a:r>
            <a:r>
              <a:rPr lang="ar-MA" sz="8000" dirty="0" smtClean="0">
                <a:solidFill>
                  <a:schemeClr val="tx1"/>
                </a:solidFill>
              </a:rPr>
              <a:t>حيث تسري بمجرد </a:t>
            </a:r>
            <a:r>
              <a:rPr lang="ar-MA" sz="8000" dirty="0" err="1" smtClean="0">
                <a:solidFill>
                  <a:schemeClr val="tx1"/>
                </a:solidFill>
              </a:rPr>
              <a:t>دخو</a:t>
            </a:r>
            <a:r>
              <a:rPr lang="ar-JO" sz="8000" dirty="0" smtClean="0">
                <a:solidFill>
                  <a:schemeClr val="tx1"/>
                </a:solidFill>
              </a:rPr>
              <a:t>ل</a:t>
            </a:r>
            <a:r>
              <a:rPr lang="ar-MA" sz="8000" dirty="0" smtClean="0">
                <a:solidFill>
                  <a:schemeClr val="tx1"/>
                </a:solidFill>
              </a:rPr>
              <a:t>ها حيز التنفيذ حتى على الأفعال المرتكبة قبل صدورها فالهدف منها دائما حسن سير العدالة الجنائية .</a:t>
            </a:r>
            <a:endParaRPr lang="ar-MA" sz="8000" dirty="0">
              <a:solidFill>
                <a:schemeClr val="tx1"/>
              </a:solidFill>
            </a:endParaRPr>
          </a:p>
          <a:p>
            <a:pPr algn="r"/>
            <a:r>
              <a:rPr lang="ar-MA" sz="8000" b="1" dirty="0">
                <a:solidFill>
                  <a:srgbClr val="0070C0"/>
                </a:solidFill>
              </a:rPr>
              <a:t>- عدم التوسع في تفسير النص الجنائي </a:t>
            </a:r>
            <a:r>
              <a:rPr lang="ar-MA" sz="8000" dirty="0"/>
              <a:t>: </a:t>
            </a:r>
          </a:p>
          <a:p>
            <a:pPr algn="r"/>
            <a:r>
              <a:rPr lang="ar-MA" sz="8000" dirty="0"/>
              <a:t>للقاضي المدني حرية الحكم بالقانون </a:t>
            </a:r>
            <a:r>
              <a:rPr lang="ar-MA" sz="8000" dirty="0" smtClean="0"/>
              <a:t>أو العرف أو مبادئ الشريعة  </a:t>
            </a:r>
            <a:r>
              <a:rPr lang="ar-MA" sz="8000" dirty="0"/>
              <a:t>إذا لم يجد نصا مكتوبا </a:t>
            </a:r>
            <a:r>
              <a:rPr lang="ar-JO" sz="8000" dirty="0" smtClean="0"/>
              <a:t>ي</a:t>
            </a:r>
            <a:r>
              <a:rPr lang="ar-MA" sz="8000" dirty="0" smtClean="0"/>
              <a:t>نطبق </a:t>
            </a:r>
            <a:r>
              <a:rPr lang="ar-MA" sz="8000" dirty="0"/>
              <a:t>على النازلة عكس القاضي الجنائي ، لأنه يمتنع عليه التوسع في تفسير النص الجنائي من خلال :</a:t>
            </a:r>
          </a:p>
          <a:p>
            <a:pPr algn="r"/>
            <a:endParaRPr lang="ar-MA" dirty="0"/>
          </a:p>
        </p:txBody>
      </p:sp>
    </p:spTree>
    <p:extLst>
      <p:ext uri="{BB962C8B-B14F-4D97-AF65-F5344CB8AC3E}">
        <p14:creationId xmlns:p14="http://schemas.microsoft.com/office/powerpoint/2010/main" val="26699240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3755" y="-2182091"/>
            <a:ext cx="8596668" cy="1704109"/>
          </a:xfrm>
        </p:spPr>
        <p:txBody>
          <a:bodyPr>
            <a:normAutofit/>
          </a:bodyPr>
          <a:lstStyle/>
          <a:p>
            <a:endParaRPr lang="fr-FR" dirty="0"/>
          </a:p>
        </p:txBody>
      </p:sp>
      <p:sp>
        <p:nvSpPr>
          <p:cNvPr id="3" name="Espace réservé du contenu 2"/>
          <p:cNvSpPr>
            <a:spLocks noGrp="1"/>
          </p:cNvSpPr>
          <p:nvPr>
            <p:ph idx="1"/>
          </p:nvPr>
        </p:nvSpPr>
        <p:spPr>
          <a:xfrm>
            <a:off x="1005841" y="444137"/>
            <a:ext cx="10463348" cy="5695406"/>
          </a:xfrm>
        </p:spPr>
        <p:txBody>
          <a:bodyPr/>
          <a:lstStyle/>
          <a:p>
            <a:pPr algn="r"/>
            <a:r>
              <a:rPr lang="ar-MA" dirty="0"/>
              <a:t>- </a:t>
            </a:r>
            <a:r>
              <a:rPr lang="ar-MA" sz="2400" b="1" dirty="0">
                <a:solidFill>
                  <a:srgbClr val="7030A0"/>
                </a:solidFill>
              </a:rPr>
              <a:t>عدم جواز استعمال القاضي الجنائي للقياس </a:t>
            </a:r>
            <a:r>
              <a:rPr lang="ar-MA" sz="2400" dirty="0"/>
              <a:t>:</a:t>
            </a:r>
          </a:p>
          <a:p>
            <a:pPr algn="r"/>
            <a:r>
              <a:rPr lang="ar-MA" sz="2400" dirty="0" smtClean="0"/>
              <a:t>لا </a:t>
            </a:r>
            <a:r>
              <a:rPr lang="ar-MA" sz="2400" dirty="0"/>
              <a:t>يجوز للقاضي الجنائي أن يستعمل القياس في النطاق </a:t>
            </a:r>
            <a:r>
              <a:rPr lang="ar-MA" sz="2400" dirty="0" smtClean="0"/>
              <a:t>الجنائي سواء في نطاق التجريم أو في نطاق العقاب .</a:t>
            </a:r>
            <a:endParaRPr lang="ar-MA" sz="2400" dirty="0"/>
          </a:p>
          <a:p>
            <a:pPr algn="r"/>
            <a:r>
              <a:rPr lang="ar-MA" sz="2400" dirty="0" smtClean="0"/>
              <a:t>فالمادة 9مثلا من مدونة الأسرة </a:t>
            </a:r>
            <a:r>
              <a:rPr lang="ar-JO" sz="2400" dirty="0" smtClean="0"/>
              <a:t>أكدت أنه في حالة العدول عن الخطبة </a:t>
            </a:r>
            <a:r>
              <a:rPr lang="ar-JO" sz="2400" dirty="0" err="1" smtClean="0"/>
              <a:t>ل</a:t>
            </a:r>
            <a:r>
              <a:rPr lang="ar-MA" sz="2400" dirty="0" smtClean="0"/>
              <a:t>لخاطب</a:t>
            </a:r>
            <a:r>
              <a:rPr lang="ar-JO" sz="2400" dirty="0" smtClean="0"/>
              <a:t> أن أولو رثته عند وفاته استرداد صداقه إن قدمه</a:t>
            </a:r>
            <a:r>
              <a:rPr lang="ar-MA" sz="2400" dirty="0" smtClean="0"/>
              <a:t>، لكن مخالفة </a:t>
            </a:r>
            <a:r>
              <a:rPr lang="ar-JO" sz="2400" dirty="0" smtClean="0"/>
              <a:t>دلك لا يعاقب عليه</a:t>
            </a:r>
            <a:r>
              <a:rPr lang="ar-MA" sz="2400" dirty="0" smtClean="0"/>
              <a:t>، </a:t>
            </a:r>
            <a:r>
              <a:rPr lang="ar-JO" sz="2400" dirty="0" smtClean="0"/>
              <a:t>و</a:t>
            </a:r>
            <a:r>
              <a:rPr lang="ar-MA" sz="2400" dirty="0" smtClean="0"/>
              <a:t>هكذا لا يمكن للقاضي الجنائي معاقب</a:t>
            </a:r>
            <a:r>
              <a:rPr lang="ar-JO" sz="2400" dirty="0" smtClean="0"/>
              <a:t>ة المخالف قياسا على خيانة الأمانة</a:t>
            </a:r>
            <a:r>
              <a:rPr lang="ar-MA" sz="2400" dirty="0" smtClean="0"/>
              <a:t>.</a:t>
            </a:r>
          </a:p>
          <a:p>
            <a:pPr algn="r"/>
            <a:endParaRPr lang="ar-MA" sz="2400" dirty="0"/>
          </a:p>
          <a:p>
            <a:pPr algn="r"/>
            <a:r>
              <a:rPr lang="ar-MA" sz="2400" dirty="0"/>
              <a:t> </a:t>
            </a:r>
            <a:r>
              <a:rPr lang="ar-MA" sz="2400" b="1" dirty="0">
                <a:solidFill>
                  <a:srgbClr val="7030A0"/>
                </a:solidFill>
              </a:rPr>
              <a:t>تطبيق النص الجنائي الغامض لصالح المتهم </a:t>
            </a:r>
            <a:r>
              <a:rPr lang="ar-MA" sz="2400" dirty="0"/>
              <a:t>:</a:t>
            </a:r>
          </a:p>
          <a:p>
            <a:pPr algn="r"/>
            <a:r>
              <a:rPr lang="ar-MA" sz="2400" dirty="0" smtClean="0"/>
              <a:t>مع </a:t>
            </a:r>
            <a:r>
              <a:rPr lang="ar-MA" sz="2400" dirty="0"/>
              <a:t>كل شك يخامر القاضي في إمكانية تطبيق نص من النصوص الجنائية على الوقائع المعروضة أمامه إلا وامتنع عليه إدانة المتهم لأن </a:t>
            </a:r>
            <a:r>
              <a:rPr lang="ar-MA" sz="2400" b="1" u="sng" dirty="0"/>
              <a:t>البراءة هي الأصل</a:t>
            </a:r>
            <a:r>
              <a:rPr lang="ar-MA" sz="2400" dirty="0"/>
              <a:t>.</a:t>
            </a:r>
          </a:p>
          <a:p>
            <a:pPr algn="r"/>
            <a:endParaRPr lang="ar-MA" sz="2400" dirty="0"/>
          </a:p>
        </p:txBody>
      </p:sp>
      <p:sp>
        <p:nvSpPr>
          <p:cNvPr id="4" name="Espace réservé du contenu 2"/>
          <p:cNvSpPr txBox="1">
            <a:spLocks/>
          </p:cNvSpPr>
          <p:nvPr/>
        </p:nvSpPr>
        <p:spPr>
          <a:xfrm>
            <a:off x="829735" y="2313001"/>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fr-FR"/>
          </a:p>
        </p:txBody>
      </p:sp>
    </p:spTree>
    <p:extLst>
      <p:ext uri="{BB962C8B-B14F-4D97-AF65-F5344CB8AC3E}">
        <p14:creationId xmlns:p14="http://schemas.microsoft.com/office/powerpoint/2010/main" val="37503035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4863" y="-1879601"/>
            <a:ext cx="8596668" cy="1320800"/>
          </a:xfrm>
        </p:spPr>
        <p:txBody>
          <a:bodyPr/>
          <a:lstStyle/>
          <a:p>
            <a:endParaRPr lang="fr-FR" dirty="0"/>
          </a:p>
        </p:txBody>
      </p:sp>
      <p:sp>
        <p:nvSpPr>
          <p:cNvPr id="3" name="Espace réservé du contenu 2"/>
          <p:cNvSpPr>
            <a:spLocks noGrp="1"/>
          </p:cNvSpPr>
          <p:nvPr>
            <p:ph idx="1"/>
          </p:nvPr>
        </p:nvSpPr>
        <p:spPr>
          <a:xfrm>
            <a:off x="698119" y="457200"/>
            <a:ext cx="10940887" cy="6126480"/>
          </a:xfrm>
        </p:spPr>
        <p:txBody>
          <a:bodyPr>
            <a:normAutofit fontScale="70000" lnSpcReduction="20000"/>
          </a:bodyPr>
          <a:lstStyle/>
          <a:p>
            <a:pPr algn="r"/>
            <a:r>
              <a:rPr lang="ar-MA" sz="2900" b="1" dirty="0" smtClean="0">
                <a:solidFill>
                  <a:srgbClr val="0070C0"/>
                </a:solidFill>
              </a:rPr>
              <a:t>عدم </a:t>
            </a:r>
            <a:r>
              <a:rPr lang="ar-MA" sz="2900" b="1" dirty="0">
                <a:solidFill>
                  <a:srgbClr val="0070C0"/>
                </a:solidFill>
              </a:rPr>
              <a:t>خضوع الفعل أو الامتناع المجرم لسبب من أسباب التبرير أو </a:t>
            </a:r>
            <a:r>
              <a:rPr lang="ar-MA" sz="2900" b="1" dirty="0" smtClean="0">
                <a:solidFill>
                  <a:srgbClr val="0070C0"/>
                </a:solidFill>
              </a:rPr>
              <a:t>الإباحة (الفصول 124-125) من ق ج</a:t>
            </a:r>
          </a:p>
          <a:p>
            <a:pPr algn="r"/>
            <a:r>
              <a:rPr lang="ar-MA" sz="2900" dirty="0" smtClean="0"/>
              <a:t>وهي </a:t>
            </a:r>
            <a:r>
              <a:rPr lang="ar-MA" sz="2900" dirty="0"/>
              <a:t>مجموعة من الرخص القانونية التي تبيح أو تبرر لمن توفرت لديه أن يرتكب فعلا أو تركا جرمه المشرع الجنائي في نص من النصوص </a:t>
            </a:r>
            <a:r>
              <a:rPr lang="ar-MA" sz="2900" dirty="0" smtClean="0"/>
              <a:t>في الأحوال العادية ،  فسبب الإباحة </a:t>
            </a:r>
            <a:r>
              <a:rPr lang="ar-MA" sz="2900" b="1" dirty="0" smtClean="0"/>
              <a:t>يمحو</a:t>
            </a:r>
            <a:r>
              <a:rPr lang="ar-MA" sz="2900" dirty="0" smtClean="0"/>
              <a:t> </a:t>
            </a:r>
            <a:r>
              <a:rPr lang="ar-MA" sz="2900" b="1" dirty="0" smtClean="0"/>
              <a:t>عن الفعل صفته كفعل ضار </a:t>
            </a:r>
            <a:r>
              <a:rPr lang="ar-MA" sz="2900" dirty="0" smtClean="0"/>
              <a:t>ولذلك لا تترتب عنه مسؤولية مدنية لمن صدر عنه ولا لمن ساهم معه فيه ، في المقابل لا يجرد </a:t>
            </a:r>
            <a:r>
              <a:rPr lang="ar-MA" sz="2900" b="1" dirty="0" smtClean="0"/>
              <a:t>مانع المسؤولية </a:t>
            </a:r>
            <a:r>
              <a:rPr lang="ar-MA" sz="2900" dirty="0" smtClean="0"/>
              <a:t>الفعل من ذلك الوصف ، فيبقى صالحا لترتيب المسؤولية  المدنية عنه سواء في مواجهة من توافر لديه المانع أو في مواجهة شخص آخر يُحمله القانون المدني عبء المسؤولية عن فعل الغير ، وتتميز أسباب الإباحة </a:t>
            </a:r>
            <a:r>
              <a:rPr lang="ar-MA" sz="2900" b="1" dirty="0" smtClean="0"/>
              <a:t>بطابعها الموضوعي </a:t>
            </a:r>
            <a:r>
              <a:rPr lang="ar-MA" sz="2900" dirty="0" smtClean="0"/>
              <a:t>لارتباطها بالفعل دون فاعله فهي لا تتفرر لظرف شخصي خاص بالمستفيد منها وإنما لأن هذا الأخير لم يهدر حقا محميا قانونا (كحالة الدفاع الشرعي )أو أهدره ولكن حقه كان أولى بالحماية  (كحالة القوة القاهرة)</a:t>
            </a:r>
            <a:endParaRPr lang="ar-MA" sz="2900" dirty="0"/>
          </a:p>
          <a:p>
            <a:pPr algn="r"/>
            <a:endParaRPr lang="ar-MA" sz="2900" dirty="0"/>
          </a:p>
          <a:p>
            <a:pPr algn="r"/>
            <a:r>
              <a:rPr lang="ar-MA" sz="2900" b="1" dirty="0"/>
              <a:t> الفقرة الأولى : أسباب التبرير حسب الفصل 124 من </a:t>
            </a:r>
            <a:r>
              <a:rPr lang="ar-MA" sz="2900" b="1" dirty="0" err="1"/>
              <a:t>ق.ج</a:t>
            </a:r>
            <a:endParaRPr lang="ar-MA" sz="2900" b="1" dirty="0"/>
          </a:p>
          <a:p>
            <a:pPr algn="r"/>
            <a:r>
              <a:rPr lang="ar-MA" sz="2900" dirty="0">
                <a:solidFill>
                  <a:schemeClr val="tx2">
                    <a:lumMod val="60000"/>
                    <a:lumOff val="40000"/>
                  </a:schemeClr>
                </a:solidFill>
              </a:rPr>
              <a:t>- </a:t>
            </a:r>
            <a:r>
              <a:rPr lang="ar-MA" sz="2900" b="1" dirty="0">
                <a:solidFill>
                  <a:schemeClr val="accent5"/>
                </a:solidFill>
              </a:rPr>
              <a:t>تنفيذ أمر القانون وإذن السلطة الشرعية</a:t>
            </a:r>
          </a:p>
          <a:p>
            <a:pPr algn="r"/>
            <a:r>
              <a:rPr lang="ar-MA" sz="2900" b="1" dirty="0">
                <a:solidFill>
                  <a:schemeClr val="accent5"/>
                </a:solidFill>
              </a:rPr>
              <a:t>-حالة الضرورة والقوة القاهرة.</a:t>
            </a:r>
          </a:p>
          <a:p>
            <a:pPr algn="r"/>
            <a:r>
              <a:rPr lang="ar-MA" sz="2900" b="1" dirty="0">
                <a:solidFill>
                  <a:schemeClr val="accent5"/>
                </a:solidFill>
              </a:rPr>
              <a:t>- حالة الدفاع الشرعي .</a:t>
            </a:r>
          </a:p>
          <a:p>
            <a:pPr algn="r"/>
            <a:endParaRPr lang="ar-MA" sz="2900" b="1" dirty="0">
              <a:solidFill>
                <a:schemeClr val="accent5"/>
              </a:solidFill>
            </a:endParaRPr>
          </a:p>
          <a:p>
            <a:pPr algn="r"/>
            <a:r>
              <a:rPr lang="ar-MA" sz="2900" dirty="0"/>
              <a:t>ا</a:t>
            </a:r>
            <a:r>
              <a:rPr lang="ar-MA" sz="2900" b="1" dirty="0"/>
              <a:t>لفقرة الثانية :أسباب التبرير التي لم يتعرض لها المشرع في الفصل 124 من </a:t>
            </a:r>
            <a:r>
              <a:rPr lang="ar-MA" sz="2900" b="1" dirty="0" err="1"/>
              <a:t>ق.ج</a:t>
            </a:r>
            <a:endParaRPr lang="ar-MA" sz="2900" b="1" dirty="0"/>
          </a:p>
          <a:p>
            <a:pPr algn="r"/>
            <a:r>
              <a:rPr lang="ar-MA" sz="2900" dirty="0"/>
              <a:t>-</a:t>
            </a:r>
            <a:r>
              <a:rPr lang="ar-MA" sz="2900" b="1" dirty="0">
                <a:solidFill>
                  <a:schemeClr val="tx1"/>
                </a:solidFill>
              </a:rPr>
              <a:t>أسباب الإباحة الناجمة عن استعمال الحق .</a:t>
            </a:r>
          </a:p>
          <a:p>
            <a:pPr algn="r"/>
            <a:r>
              <a:rPr lang="ar-MA" sz="2900" b="1" dirty="0">
                <a:solidFill>
                  <a:schemeClr val="tx1"/>
                </a:solidFill>
              </a:rPr>
              <a:t>-رضاء المجني عليه</a:t>
            </a:r>
            <a:r>
              <a:rPr lang="ar-MA" sz="2900" dirty="0">
                <a:solidFill>
                  <a:schemeClr val="accent5"/>
                </a:solidFill>
              </a:rPr>
              <a:t>.</a:t>
            </a:r>
          </a:p>
          <a:p>
            <a:pPr algn="r"/>
            <a:r>
              <a:rPr lang="ar-MA" sz="2900" dirty="0">
                <a:solidFill>
                  <a:schemeClr val="accent5"/>
                </a:solidFill>
              </a:rPr>
              <a:t>- </a:t>
            </a:r>
            <a:r>
              <a:rPr lang="ar-MA" sz="2900" b="1" dirty="0">
                <a:solidFill>
                  <a:schemeClr val="accent5"/>
                </a:solidFill>
              </a:rPr>
              <a:t>تنفيذ أوامر </a:t>
            </a:r>
            <a:r>
              <a:rPr lang="ar-MA" sz="2900" b="1" dirty="0" smtClean="0">
                <a:solidFill>
                  <a:schemeClr val="accent5"/>
                </a:solidFill>
              </a:rPr>
              <a:t>القانون</a:t>
            </a:r>
            <a:r>
              <a:rPr lang="ar-MA" sz="2900" dirty="0" smtClean="0"/>
              <a:t>:</a:t>
            </a:r>
            <a:endParaRPr lang="ar-MA" sz="2900" dirty="0"/>
          </a:p>
          <a:p>
            <a:pPr algn="r"/>
            <a:r>
              <a:rPr lang="ar-MA" sz="2900" dirty="0"/>
              <a:t>تنفيذ أوامر القانون </a:t>
            </a:r>
            <a:r>
              <a:rPr lang="ar-MA" sz="2900" dirty="0" smtClean="0"/>
              <a:t>يبررا لأفعال التي  تشكل جرائم في الأحوال العادية غير المبررة و مثال </a:t>
            </a:r>
            <a:r>
              <a:rPr lang="ar-MA" sz="2900" dirty="0"/>
              <a:t>ذلك :</a:t>
            </a:r>
          </a:p>
          <a:p>
            <a:pPr algn="r"/>
            <a:r>
              <a:rPr lang="ar-MA" sz="2900" dirty="0"/>
              <a:t>-	</a:t>
            </a:r>
            <a:r>
              <a:rPr lang="ar-MA" sz="2900" dirty="0" smtClean="0"/>
              <a:t> أنه يجوز </a:t>
            </a:r>
            <a:r>
              <a:rPr lang="ar-MA" sz="2900" dirty="0"/>
              <a:t>لضابط الشرطة القضائية </a:t>
            </a:r>
            <a:r>
              <a:rPr lang="ar-MA" sz="2900" u="sng" dirty="0" smtClean="0"/>
              <a:t>أن </a:t>
            </a:r>
            <a:r>
              <a:rPr lang="ar-MA" sz="2900" u="sng" dirty="0"/>
              <a:t>ينتهك حصانة منزل </a:t>
            </a:r>
            <a:r>
              <a:rPr lang="ar-MA" sz="2900" dirty="0"/>
              <a:t>من المنازل تنفيذا لما أوجبه القانون وأمر </a:t>
            </a:r>
            <a:r>
              <a:rPr lang="ar-MA" dirty="0"/>
              <a:t>به</a:t>
            </a:r>
          </a:p>
        </p:txBody>
      </p:sp>
      <p:sp>
        <p:nvSpPr>
          <p:cNvPr id="4" name="Titre 1"/>
          <p:cNvSpPr txBox="1">
            <a:spLocks/>
          </p:cNvSpPr>
          <p:nvPr/>
        </p:nvSpPr>
        <p:spPr>
          <a:xfrm>
            <a:off x="829735" y="761999"/>
            <a:ext cx="8596668" cy="13985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FR"/>
          </a:p>
        </p:txBody>
      </p:sp>
      <p:sp>
        <p:nvSpPr>
          <p:cNvPr id="5" name="Titre 1"/>
          <p:cNvSpPr txBox="1">
            <a:spLocks/>
          </p:cNvSpPr>
          <p:nvPr/>
        </p:nvSpPr>
        <p:spPr>
          <a:xfrm>
            <a:off x="829735"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FR"/>
          </a:p>
        </p:txBody>
      </p:sp>
    </p:spTree>
    <p:extLst>
      <p:ext uri="{BB962C8B-B14F-4D97-AF65-F5344CB8AC3E}">
        <p14:creationId xmlns:p14="http://schemas.microsoft.com/office/powerpoint/2010/main" val="28921621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6221483"/>
            <a:ext cx="8596668" cy="1550989"/>
          </a:xfrm>
        </p:spPr>
        <p:txBody>
          <a:bodyPr/>
          <a:lstStyle/>
          <a:p>
            <a:endParaRPr lang="fr-FR"/>
          </a:p>
        </p:txBody>
      </p:sp>
      <p:sp>
        <p:nvSpPr>
          <p:cNvPr id="3" name="Espace réservé du contenu 2"/>
          <p:cNvSpPr>
            <a:spLocks noGrp="1"/>
          </p:cNvSpPr>
          <p:nvPr>
            <p:ph idx="1"/>
          </p:nvPr>
        </p:nvSpPr>
        <p:spPr>
          <a:xfrm>
            <a:off x="-249380" y="-1101436"/>
            <a:ext cx="12441383" cy="7959435"/>
          </a:xfrm>
        </p:spPr>
        <p:txBody>
          <a:bodyPr/>
          <a:lstStyle/>
          <a:p>
            <a:endParaRPr lang="fr-FR" dirty="0"/>
          </a:p>
        </p:txBody>
      </p:sp>
      <p:sp>
        <p:nvSpPr>
          <p:cNvPr id="4" name="Titre 1"/>
          <p:cNvSpPr txBox="1">
            <a:spLocks/>
          </p:cNvSpPr>
          <p:nvPr/>
        </p:nvSpPr>
        <p:spPr>
          <a:xfrm>
            <a:off x="829735"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FR"/>
          </a:p>
        </p:txBody>
      </p:sp>
      <p:sp>
        <p:nvSpPr>
          <p:cNvPr id="5" name="Titre 1"/>
          <p:cNvSpPr txBox="1">
            <a:spLocks/>
          </p:cNvSpPr>
          <p:nvPr/>
        </p:nvSpPr>
        <p:spPr>
          <a:xfrm>
            <a:off x="677335" y="941294"/>
            <a:ext cx="10819900" cy="4652681"/>
          </a:xfrm>
          <a:prstGeom prst="rect">
            <a:avLst/>
          </a:prstGeom>
        </p:spPr>
        <p:txBody>
          <a:bodyPr vert="horz" lIns="91440" tIns="45720" rIns="91440" bIns="45720" rtlCol="0" anchor="t">
            <a:normAutofit fontScale="325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ar-MA" dirty="0"/>
              <a:t>-	</a:t>
            </a:r>
            <a:r>
              <a:rPr lang="ar-MA" sz="11200" b="1" dirty="0">
                <a:solidFill>
                  <a:schemeClr val="tx1"/>
                </a:solidFill>
              </a:rPr>
              <a:t>إذا قبض شخص عادي على مجرم متلبس بجريمة من الجرائم وساقه إلى أقرب مركز شرطة فلا </a:t>
            </a:r>
            <a:r>
              <a:rPr lang="ar-MA" sz="11200" b="1" dirty="0" smtClean="0">
                <a:solidFill>
                  <a:schemeClr val="tx1"/>
                </a:solidFill>
              </a:rPr>
              <a:t>يعتبر  </a:t>
            </a:r>
            <a:r>
              <a:rPr lang="ar-MA" sz="11200" b="1" dirty="0">
                <a:solidFill>
                  <a:schemeClr val="tx1"/>
                </a:solidFill>
              </a:rPr>
              <a:t>مجرما لأنه نفذ أمر القانون</a:t>
            </a:r>
            <a:r>
              <a:rPr lang="ar-MA" sz="11200" dirty="0">
                <a:solidFill>
                  <a:schemeClr val="tx1"/>
                </a:solidFill>
              </a:rPr>
              <a:t>.</a:t>
            </a:r>
          </a:p>
          <a:p>
            <a:pPr algn="r"/>
            <a:r>
              <a:rPr lang="ar-MA" sz="11200" dirty="0">
                <a:solidFill>
                  <a:schemeClr val="tx1"/>
                </a:solidFill>
              </a:rPr>
              <a:t>-	</a:t>
            </a:r>
            <a:r>
              <a:rPr lang="ar-MA" sz="11200" b="1" dirty="0">
                <a:solidFill>
                  <a:schemeClr val="tx1"/>
                </a:solidFill>
              </a:rPr>
              <a:t>إذا بلغ أحد الأطباء عن حالة </a:t>
            </a:r>
            <a:r>
              <a:rPr lang="ar-MA" sz="11200" b="1" u="sng" dirty="0">
                <a:solidFill>
                  <a:schemeClr val="tx1"/>
                </a:solidFill>
              </a:rPr>
              <a:t>معدية </a:t>
            </a:r>
            <a:r>
              <a:rPr lang="ar-MA" sz="11200" b="1" dirty="0">
                <a:solidFill>
                  <a:schemeClr val="tx1"/>
                </a:solidFill>
              </a:rPr>
              <a:t>اكتشفها أثناء فحصه لمريضه ، فلا يعتبر مفشيا للسر المهني (وهو فعل مجرم بموجب الفصل 446من </a:t>
            </a:r>
            <a:r>
              <a:rPr lang="ar-MA" sz="11200" b="1" dirty="0" err="1">
                <a:solidFill>
                  <a:schemeClr val="tx1"/>
                </a:solidFill>
              </a:rPr>
              <a:t>قج</a:t>
            </a:r>
            <a:r>
              <a:rPr lang="ar-MA" sz="11200" b="1" dirty="0">
                <a:solidFill>
                  <a:schemeClr val="tx1"/>
                </a:solidFill>
              </a:rPr>
              <a:t>)، بل هو نفذ أمر القانون </a:t>
            </a:r>
            <a:r>
              <a:rPr lang="ar-MA" sz="11200" dirty="0">
                <a:solidFill>
                  <a:schemeClr val="tx1"/>
                </a:solidFill>
              </a:rPr>
              <a:t>.</a:t>
            </a:r>
          </a:p>
          <a:p>
            <a:pPr algn="r"/>
            <a:r>
              <a:rPr lang="ar-MA" sz="11200" b="1" dirty="0">
                <a:solidFill>
                  <a:schemeClr val="tx2">
                    <a:lumMod val="60000"/>
                    <a:lumOff val="40000"/>
                  </a:schemeClr>
                </a:solidFill>
              </a:rPr>
              <a:t>تبرر الأفعال إذا </a:t>
            </a:r>
            <a:r>
              <a:rPr lang="ar-MA" sz="11200" b="1" dirty="0" smtClean="0">
                <a:solidFill>
                  <a:schemeClr val="tx2">
                    <a:lumMod val="60000"/>
                    <a:lumOff val="40000"/>
                  </a:schemeClr>
                </a:solidFill>
              </a:rPr>
              <a:t>كان  </a:t>
            </a:r>
            <a:r>
              <a:rPr lang="ar-MA" sz="11200" b="1" dirty="0">
                <a:solidFill>
                  <a:schemeClr val="tx2">
                    <a:lumMod val="60000"/>
                    <a:lumOff val="40000"/>
                  </a:schemeClr>
                </a:solidFill>
              </a:rPr>
              <a:t>هناك أمر من القانون والسلطة </a:t>
            </a:r>
            <a:r>
              <a:rPr lang="ar-MA" sz="11200" b="1" dirty="0" smtClean="0">
                <a:solidFill>
                  <a:schemeClr val="tx2">
                    <a:lumMod val="60000"/>
                    <a:lumOff val="40000"/>
                  </a:schemeClr>
                </a:solidFill>
              </a:rPr>
              <a:t>معا</a:t>
            </a:r>
            <a:endParaRPr lang="ar-JO" sz="11200" b="1" dirty="0" smtClean="0">
              <a:solidFill>
                <a:schemeClr val="tx2">
                  <a:lumMod val="60000"/>
                  <a:lumOff val="40000"/>
                </a:schemeClr>
              </a:solidFill>
            </a:endParaRPr>
          </a:p>
          <a:p>
            <a:pPr algn="r"/>
            <a:r>
              <a:rPr lang="ar-MA" sz="11200" dirty="0" smtClean="0">
                <a:solidFill>
                  <a:schemeClr val="tx1"/>
                </a:solidFill>
              </a:rPr>
              <a:t>والاستثناء </a:t>
            </a:r>
            <a:r>
              <a:rPr lang="ar-MA" sz="11200" dirty="0">
                <a:solidFill>
                  <a:schemeClr val="tx1"/>
                </a:solidFill>
              </a:rPr>
              <a:t>في حال وجود أمر السلطة الشرعية وحده :</a:t>
            </a:r>
          </a:p>
          <a:p>
            <a:pPr algn="r"/>
            <a:r>
              <a:rPr lang="ar-MA" sz="11200" b="1" u="sng" dirty="0">
                <a:solidFill>
                  <a:schemeClr val="tx1"/>
                </a:solidFill>
              </a:rPr>
              <a:t>وتحديدا عندما يأمر الرئيس المرؤوس باقتراف أعمال يمنعها القانون </a:t>
            </a:r>
            <a:r>
              <a:rPr lang="ar-MA" sz="5100" b="1" u="sng" dirty="0" smtClean="0"/>
              <a:t>.</a:t>
            </a:r>
            <a:endParaRPr lang="fr-FR" dirty="0"/>
          </a:p>
        </p:txBody>
      </p:sp>
    </p:spTree>
    <p:extLst>
      <p:ext uri="{BB962C8B-B14F-4D97-AF65-F5344CB8AC3E}">
        <p14:creationId xmlns:p14="http://schemas.microsoft.com/office/powerpoint/2010/main" val="34096985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665019"/>
            <a:ext cx="8596668" cy="103909"/>
          </a:xfrm>
        </p:spPr>
        <p:txBody>
          <a:bodyPr>
            <a:normAutofit fontScale="90000"/>
          </a:bodyPr>
          <a:lstStyle/>
          <a:p>
            <a:endParaRPr lang="fr-FR" dirty="0"/>
          </a:p>
        </p:txBody>
      </p:sp>
      <p:sp>
        <p:nvSpPr>
          <p:cNvPr id="3" name="Espace réservé du contenu 2"/>
          <p:cNvSpPr>
            <a:spLocks noGrp="1"/>
          </p:cNvSpPr>
          <p:nvPr>
            <p:ph idx="1"/>
          </p:nvPr>
        </p:nvSpPr>
        <p:spPr>
          <a:xfrm>
            <a:off x="391886" y="666205"/>
            <a:ext cx="11403874" cy="5770011"/>
          </a:xfrm>
        </p:spPr>
        <p:txBody>
          <a:bodyPr>
            <a:normAutofit/>
          </a:bodyPr>
          <a:lstStyle/>
          <a:p>
            <a:pPr algn="r"/>
            <a:r>
              <a:rPr lang="ar-MA" sz="2800" dirty="0" smtClean="0"/>
              <a:t>في هذه الحالة وبعد تطور منظومة حقوق الإنسان في بلادنا  أضحى من المرفوض قبول السبب المبرر المبني على أمر السلطة القانونية الشرعية </a:t>
            </a:r>
            <a:r>
              <a:rPr lang="ar-JO" sz="2800" dirty="0" smtClean="0"/>
              <a:t>أ</a:t>
            </a:r>
            <a:r>
              <a:rPr lang="ar-MA" sz="2800" dirty="0" smtClean="0"/>
              <a:t>و على </a:t>
            </a:r>
            <a:r>
              <a:rPr lang="ar-JO" sz="2800" dirty="0" smtClean="0"/>
              <a:t>أ</a:t>
            </a:r>
            <a:r>
              <a:rPr lang="ar-MA" sz="2800" dirty="0" smtClean="0"/>
              <a:t>مر الرئيس التسلسلي إذا كان الفعل الذي فرض على المنفذ </a:t>
            </a:r>
            <a:r>
              <a:rPr lang="ar-MA" sz="2800" b="1" dirty="0" smtClean="0"/>
              <a:t>يشكل خرقا عمديا لحقوق الإنسان </a:t>
            </a:r>
            <a:r>
              <a:rPr lang="ar-MA" sz="2800" dirty="0" smtClean="0"/>
              <a:t>ويتمثل بصفة خاصة في أعمال العنف التي لا مبرر لها وفي استعمال التعذيب .</a:t>
            </a:r>
          </a:p>
          <a:p>
            <a:pPr algn="r"/>
            <a:r>
              <a:rPr lang="ar-MA" sz="2800" dirty="0" smtClean="0"/>
              <a:t>ينبغي الإشارة هنا إلى أن </a:t>
            </a:r>
            <a:r>
              <a:rPr lang="ar-JO" sz="2800" dirty="0" smtClean="0"/>
              <a:t>(</a:t>
            </a:r>
            <a:r>
              <a:rPr lang="ar-MA" sz="2800" dirty="0" smtClean="0"/>
              <a:t>الفصل258</a:t>
            </a:r>
            <a:r>
              <a:rPr lang="ar-JO" sz="2800" dirty="0" smtClean="0"/>
              <a:t>)</a:t>
            </a:r>
            <a:r>
              <a:rPr lang="ar-MA" sz="2800" dirty="0" smtClean="0"/>
              <a:t> يعتبر الأمر الصادر عن الرئيس </a:t>
            </a:r>
            <a:r>
              <a:rPr lang="ar-MA" sz="2800" dirty="0" smtClean="0">
                <a:solidFill>
                  <a:srgbClr val="FF0000"/>
                </a:solidFill>
              </a:rPr>
              <a:t>عذرا معفيا </a:t>
            </a:r>
            <a:r>
              <a:rPr lang="ar-MA" sz="2800" dirty="0" smtClean="0"/>
              <a:t>من العقاب بالنسبة للموظفين العموميين وهذا العذر المقرر في </a:t>
            </a:r>
            <a:r>
              <a:rPr lang="ar-JO" sz="2800" dirty="0" smtClean="0"/>
              <a:t>(</a:t>
            </a:r>
            <a:r>
              <a:rPr lang="ar-MA" sz="2800" dirty="0" smtClean="0"/>
              <a:t>الفصلين 143-145</a:t>
            </a:r>
            <a:r>
              <a:rPr lang="ar-JO" sz="2800" dirty="0" smtClean="0"/>
              <a:t>)</a:t>
            </a:r>
            <a:r>
              <a:rPr lang="ar-MA" sz="2800" dirty="0" smtClean="0"/>
              <a:t> من ق ج يختلف اختلافا أساسيا عن السبب المبرر المنصوص عليه في الفصل 124-1 من ق ج في أن نتيجة العذر المعفي تقتصر فقط على إعفاء الفاعل من العقوبة ويجب </a:t>
            </a:r>
            <a:r>
              <a:rPr lang="ar-JO" sz="2800" dirty="0" smtClean="0"/>
              <a:t>أ</a:t>
            </a:r>
            <a:r>
              <a:rPr lang="ar-MA" sz="2800" dirty="0" smtClean="0"/>
              <a:t>ن يصدر هذا الإعفاء بناء على قرار من هيئة الحكم التي يمكنها أن تحكم على الفاعل بأحد التدابير الوقائية عدا الإقصاء ، أما السبب المبرر فإن الأخذ به  يترتب عنه صدور </a:t>
            </a:r>
            <a:r>
              <a:rPr lang="ar-MA" sz="2800" b="1" dirty="0" smtClean="0"/>
              <a:t>قرار بعدم المتابعة أو الحكم بالبراءة </a:t>
            </a:r>
            <a:r>
              <a:rPr lang="ar-MA" sz="2800" u="sng" dirty="0" smtClean="0"/>
              <a:t>وليس بالإعفاء </a:t>
            </a:r>
            <a:r>
              <a:rPr lang="ar-MA" sz="2800" dirty="0" smtClean="0"/>
              <a:t>في المرحلة اللاحقة للمتابعة </a:t>
            </a:r>
            <a:r>
              <a:rPr lang="ar-MA" dirty="0" smtClean="0"/>
              <a:t>.</a:t>
            </a:r>
          </a:p>
        </p:txBody>
      </p:sp>
    </p:spTree>
    <p:extLst>
      <p:ext uri="{BB962C8B-B14F-4D97-AF65-F5344CB8AC3E}">
        <p14:creationId xmlns:p14="http://schemas.microsoft.com/office/powerpoint/2010/main" val="33090911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87038" y="-1320800"/>
            <a:ext cx="8596668" cy="1320800"/>
          </a:xfrm>
        </p:spPr>
        <p:txBody>
          <a:bodyPr/>
          <a:lstStyle/>
          <a:p>
            <a:endParaRPr lang="fr-FR" dirty="0"/>
          </a:p>
        </p:txBody>
      </p:sp>
      <p:sp>
        <p:nvSpPr>
          <p:cNvPr id="3" name="Espace réservé du contenu 2"/>
          <p:cNvSpPr>
            <a:spLocks noGrp="1"/>
          </p:cNvSpPr>
          <p:nvPr>
            <p:ph idx="1"/>
          </p:nvPr>
        </p:nvSpPr>
        <p:spPr>
          <a:xfrm>
            <a:off x="0" y="336177"/>
            <a:ext cx="11806518" cy="6521824"/>
          </a:xfrm>
        </p:spPr>
        <p:txBody>
          <a:bodyPr>
            <a:normAutofit/>
          </a:bodyPr>
          <a:lstStyle/>
          <a:p>
            <a:pPr algn="r">
              <a:buNone/>
            </a:pPr>
            <a:r>
              <a:rPr lang="ar-MA" sz="2400" b="1" dirty="0" smtClean="0">
                <a:solidFill>
                  <a:srgbClr val="FF0000"/>
                </a:solidFill>
              </a:rPr>
              <a:t>حالة الضرورة </a:t>
            </a:r>
          </a:p>
          <a:p>
            <a:pPr algn="r"/>
            <a:r>
              <a:rPr lang="ar-MA" sz="2400" dirty="0" smtClean="0">
                <a:solidFill>
                  <a:schemeClr val="tx1"/>
                </a:solidFill>
              </a:rPr>
              <a:t>وهي الحالة التي يكون فيها الفاعل </a:t>
            </a:r>
            <a:r>
              <a:rPr lang="ar-MA" sz="2400" dirty="0">
                <a:solidFill>
                  <a:schemeClr val="tx1"/>
                </a:solidFill>
              </a:rPr>
              <a:t>مضطرا إلى ارتكاب أفعال </a:t>
            </a:r>
            <a:r>
              <a:rPr lang="ar-MA" sz="2400" u="sng" dirty="0">
                <a:solidFill>
                  <a:schemeClr val="tx1"/>
                </a:solidFill>
              </a:rPr>
              <a:t>يحظرها القانون </a:t>
            </a:r>
            <a:r>
              <a:rPr lang="ar-MA" sz="2400" dirty="0">
                <a:solidFill>
                  <a:schemeClr val="tx1"/>
                </a:solidFill>
              </a:rPr>
              <a:t>ف</a:t>
            </a:r>
            <a:r>
              <a:rPr lang="ar-MA" sz="2400" u="sng" dirty="0">
                <a:solidFill>
                  <a:schemeClr val="tx1"/>
                </a:solidFill>
              </a:rPr>
              <a:t>ي العادة</a:t>
            </a:r>
            <a:r>
              <a:rPr lang="ar-MA" sz="2400" dirty="0">
                <a:solidFill>
                  <a:schemeClr val="tx1"/>
                </a:solidFill>
              </a:rPr>
              <a:t> بقصد المحافظة على حياته أو </a:t>
            </a:r>
            <a:r>
              <a:rPr lang="ar-MA" sz="2400" dirty="0" smtClean="0">
                <a:solidFill>
                  <a:schemeClr val="tx1"/>
                </a:solidFill>
              </a:rPr>
              <a:t>ماله, وتقترب حالة الضرورة من </a:t>
            </a:r>
            <a:r>
              <a:rPr lang="ar-MA" sz="2400" dirty="0" smtClean="0"/>
              <a:t>ا</a:t>
            </a:r>
            <a:r>
              <a:rPr lang="ar-MA" sz="2400" b="1" dirty="0" smtClean="0"/>
              <a:t>لاكراه</a:t>
            </a:r>
            <a:r>
              <a:rPr lang="ar-MA" sz="2400" dirty="0" smtClean="0"/>
              <a:t>(الذي يكمن في وجود قوة خارجية لم يتمكن مرتكب الجريمة من مقاومتها لتعطل إرادته بتأثير قوة لا تقاوم )  ولكنها تتميز عنه في أن الفاعل ارتكب الفعل للحفاظ على مال أو على حق ذي أهمية أو تجنب ارتكاب جريمة أخطر (ككسر سياج عند نشوب حريق )</a:t>
            </a:r>
            <a:r>
              <a:rPr lang="ar-MA" sz="2400" b="1" dirty="0" smtClean="0"/>
              <a:t>كما أن الإكراه يشل الإرادة </a:t>
            </a:r>
            <a:r>
              <a:rPr lang="ar-MA" sz="2400" dirty="0" smtClean="0"/>
              <a:t>فيما تبقى هذه الأخيرة حاضرة في حالة الضرورة ولو في حدود معينة ،والمثال التقليدي هنا حالة المرأة التي تسرق رغيفا من الخبز لإطعام ابنها الذي يكاد يموت من الجوع أمامها</a:t>
            </a:r>
            <a:r>
              <a:rPr lang="ar-MA" sz="2400" b="1" dirty="0" smtClean="0"/>
              <a:t>.</a:t>
            </a:r>
            <a:endParaRPr lang="ar-MA" sz="2400" b="1" dirty="0"/>
          </a:p>
          <a:p>
            <a:pPr marL="0" indent="0" algn="r">
              <a:buNone/>
            </a:pPr>
            <a:r>
              <a:rPr lang="ar-MA" sz="2400" dirty="0" smtClean="0"/>
              <a:t>و </a:t>
            </a:r>
            <a:r>
              <a:rPr lang="ar-MA" sz="2400" b="1" dirty="0" smtClean="0"/>
              <a:t>القاعدة أن الضرورات </a:t>
            </a:r>
            <a:r>
              <a:rPr lang="ar-MA" sz="2400" b="1" dirty="0"/>
              <a:t>تبيح </a:t>
            </a:r>
            <a:r>
              <a:rPr lang="ar-MA" sz="2400" b="1" dirty="0" smtClean="0"/>
              <a:t>المحظورات</a:t>
            </a:r>
            <a:endParaRPr lang="ar-MA" sz="2400" b="1" dirty="0"/>
          </a:p>
          <a:p>
            <a:pPr algn="r"/>
            <a:r>
              <a:rPr lang="ar-MA" sz="2400" dirty="0"/>
              <a:t>ولتحقق ذلك لابد من توافر الشروط التالية: </a:t>
            </a:r>
            <a:endParaRPr lang="ar-MA" sz="2400" dirty="0" smtClean="0"/>
          </a:p>
          <a:p>
            <a:pPr algn="r"/>
            <a:r>
              <a:rPr lang="ar-MA" sz="2400" b="1" dirty="0" smtClean="0">
                <a:solidFill>
                  <a:srgbClr val="7030A0"/>
                </a:solidFill>
              </a:rPr>
              <a:t>تواجد </a:t>
            </a:r>
            <a:r>
              <a:rPr lang="ar-MA" sz="2400" b="1" dirty="0">
                <a:solidFill>
                  <a:srgbClr val="7030A0"/>
                </a:solidFill>
              </a:rPr>
              <a:t>خطر جسيم يهدد النفس والمال.</a:t>
            </a:r>
          </a:p>
          <a:p>
            <a:pPr algn="r"/>
            <a:r>
              <a:rPr lang="ar-MA" sz="2400" dirty="0"/>
              <a:t>	أ</a:t>
            </a:r>
            <a:r>
              <a:rPr lang="ar-MA" sz="2400" b="1" dirty="0">
                <a:solidFill>
                  <a:srgbClr val="7030A0"/>
                </a:solidFill>
              </a:rPr>
              <a:t>ن لا يكون الخطر مشروعا.</a:t>
            </a:r>
          </a:p>
          <a:p>
            <a:pPr algn="r"/>
            <a:r>
              <a:rPr lang="ar-MA" sz="2400" dirty="0"/>
              <a:t>	</a:t>
            </a:r>
            <a:r>
              <a:rPr lang="ar-MA" sz="2400" b="1" dirty="0">
                <a:solidFill>
                  <a:srgbClr val="7030A0"/>
                </a:solidFill>
              </a:rPr>
              <a:t>أن لا يكون الخطر قد تسبب فيه الفاعل </a:t>
            </a:r>
            <a:r>
              <a:rPr lang="ar-MA" sz="2400" b="1" dirty="0" smtClean="0">
                <a:solidFill>
                  <a:srgbClr val="7030A0"/>
                </a:solidFill>
              </a:rPr>
              <a:t>عمدا</a:t>
            </a:r>
            <a:r>
              <a:rPr lang="ar-MA" sz="2400" dirty="0" smtClean="0"/>
              <a:t>.</a:t>
            </a:r>
          </a:p>
          <a:p>
            <a:pPr algn="r"/>
            <a:r>
              <a:rPr lang="ar-MA" sz="2400" b="1" dirty="0" smtClean="0">
                <a:solidFill>
                  <a:srgbClr val="7030A0"/>
                </a:solidFill>
              </a:rPr>
              <a:t>وأن تكون قيمة الشيء أو المصلحة المضحى بها </a:t>
            </a:r>
            <a:r>
              <a:rPr lang="ar-MA" sz="2400" b="1" u="sng" dirty="0" smtClean="0">
                <a:solidFill>
                  <a:srgbClr val="7030A0"/>
                </a:solidFill>
              </a:rPr>
              <a:t>أقل بشكل </a:t>
            </a:r>
            <a:r>
              <a:rPr lang="ar-MA" sz="2400" b="1" dirty="0" smtClean="0">
                <a:solidFill>
                  <a:srgbClr val="7030A0"/>
                </a:solidFill>
              </a:rPr>
              <a:t>واضح من المحافظ عليها</a:t>
            </a:r>
          </a:p>
          <a:p>
            <a:pPr algn="r"/>
            <a:r>
              <a:rPr lang="ar-MA" sz="2400" b="1" dirty="0" smtClean="0">
                <a:solidFill>
                  <a:srgbClr val="7030A0"/>
                </a:solidFill>
              </a:rPr>
              <a:t> وأن تكون الجريمة هي السبيل الوحيد لتفادي حصول  الضرر أو الخطر  </a:t>
            </a:r>
          </a:p>
          <a:p>
            <a:pPr algn="r"/>
            <a:r>
              <a:rPr lang="ar-MA" sz="2400" dirty="0" smtClean="0"/>
              <a:t>-	أما " القوة القاهرة " فتتحقق في حالة  الفيضانات أو الحروب أو الكوارث الطبيعية أو الفتن..............</a:t>
            </a:r>
          </a:p>
          <a:p>
            <a:endParaRPr lang="ar-MA" sz="2400" dirty="0"/>
          </a:p>
        </p:txBody>
      </p:sp>
      <p:sp>
        <p:nvSpPr>
          <p:cNvPr id="4" name="Titre 1"/>
          <p:cNvSpPr txBox="1">
            <a:spLocks/>
          </p:cNvSpPr>
          <p:nvPr/>
        </p:nvSpPr>
        <p:spPr>
          <a:xfrm>
            <a:off x="829735" y="74121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FR"/>
          </a:p>
        </p:txBody>
      </p:sp>
    </p:spTree>
    <p:extLst>
      <p:ext uri="{BB962C8B-B14F-4D97-AF65-F5344CB8AC3E}">
        <p14:creationId xmlns:p14="http://schemas.microsoft.com/office/powerpoint/2010/main" val="21760289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1267271" y="-2123768"/>
            <a:ext cx="8596668" cy="1641987"/>
          </a:xfrm>
        </p:spPr>
        <p:txBody>
          <a:bodyPr/>
          <a:lstStyle/>
          <a:p>
            <a:endParaRPr lang="fr-FR" dirty="0"/>
          </a:p>
        </p:txBody>
      </p:sp>
      <p:sp>
        <p:nvSpPr>
          <p:cNvPr id="3" name="Espace réservé du contenu 2"/>
          <p:cNvSpPr>
            <a:spLocks noGrp="1"/>
          </p:cNvSpPr>
          <p:nvPr>
            <p:ph idx="1"/>
          </p:nvPr>
        </p:nvSpPr>
        <p:spPr>
          <a:xfrm>
            <a:off x="600891" y="391886"/>
            <a:ext cx="11142618" cy="6466114"/>
          </a:xfrm>
        </p:spPr>
        <p:txBody>
          <a:bodyPr>
            <a:normAutofit fontScale="32500" lnSpcReduction="20000"/>
          </a:bodyPr>
          <a:lstStyle/>
          <a:p>
            <a:pPr algn="r"/>
            <a:r>
              <a:rPr lang="ar-MA" dirty="0"/>
              <a:t>- </a:t>
            </a:r>
            <a:r>
              <a:rPr lang="ar-MA" sz="7000" b="1" dirty="0">
                <a:solidFill>
                  <a:srgbClr val="FF0000"/>
                </a:solidFill>
              </a:rPr>
              <a:t>الدفاع الشرعي </a:t>
            </a:r>
            <a:r>
              <a:rPr lang="ar-MA" dirty="0"/>
              <a:t>:</a:t>
            </a:r>
            <a:endParaRPr lang="ar-MA" sz="7200" dirty="0"/>
          </a:p>
          <a:p>
            <a:pPr algn="r"/>
            <a:r>
              <a:rPr lang="ar-MA" sz="8600" dirty="0"/>
              <a:t>يسميه </a:t>
            </a:r>
            <a:r>
              <a:rPr lang="ar-MA" sz="8600" dirty="0" smtClean="0"/>
              <a:t>فقهاء الشريعة </a:t>
            </a:r>
            <a:r>
              <a:rPr lang="ar-MA" sz="8600" dirty="0"/>
              <a:t>( دفع </a:t>
            </a:r>
            <a:r>
              <a:rPr lang="ar-MA" sz="8600" dirty="0" err="1"/>
              <a:t>الصائل</a:t>
            </a:r>
            <a:r>
              <a:rPr lang="ar-MA" sz="8600" dirty="0"/>
              <a:t> ) </a:t>
            </a:r>
            <a:r>
              <a:rPr lang="ar-MA" sz="8600" dirty="0" smtClean="0"/>
              <a:t>وعدم العقاب على العقوبة المرتكبة في حالة الدفاع الشرعي مبدأ متعارف عليه عالميا .و حتى يتحقق </a:t>
            </a:r>
            <a:r>
              <a:rPr lang="ar-MA" sz="8600" dirty="0"/>
              <a:t>لابد من توافر الشروط </a:t>
            </a:r>
            <a:r>
              <a:rPr lang="ar-MA" sz="8600" dirty="0" smtClean="0"/>
              <a:t> الأساسية التالية: </a:t>
            </a:r>
            <a:endParaRPr lang="ar-MA" sz="8600" dirty="0"/>
          </a:p>
          <a:p>
            <a:pPr algn="r"/>
            <a:r>
              <a:rPr lang="ar-MA" sz="8600" dirty="0"/>
              <a:t>	</a:t>
            </a:r>
            <a:r>
              <a:rPr lang="ar-MA" sz="8600" b="1" dirty="0" smtClean="0">
                <a:solidFill>
                  <a:srgbClr val="7030A0"/>
                </a:solidFill>
              </a:rPr>
              <a:t>يجب أن يكون الدفاع ضروريا </a:t>
            </a:r>
            <a:r>
              <a:rPr lang="ar-MA" sz="8600" dirty="0" smtClean="0"/>
              <a:t>: أي أن يكون هناك اعتداء يهدد حياة </a:t>
            </a:r>
            <a:r>
              <a:rPr lang="ar-MA" sz="8600" dirty="0"/>
              <a:t>الإنسان وسلامته الجسدية </a:t>
            </a:r>
            <a:r>
              <a:rPr lang="ar-MA" sz="8600" dirty="0" err="1" smtClean="0"/>
              <a:t>أوماله</a:t>
            </a:r>
            <a:r>
              <a:rPr lang="ar-MA" sz="8600" dirty="0" smtClean="0"/>
              <a:t> أو حياة ومال غيره ويكون الدفاع ضروري لدرء هذا الاعتداء (ولذلك ذهب بعض الفقه إلى اعتبار الهروب أو الفرار بديلا لرد العدوان بالقوة تنتفي معه حالة ضرورة الدفاع ) .</a:t>
            </a:r>
            <a:endParaRPr lang="ar-MA" sz="8600" dirty="0"/>
          </a:p>
          <a:p>
            <a:pPr algn="r"/>
            <a:r>
              <a:rPr lang="ar-MA" sz="8600" dirty="0"/>
              <a:t>	</a:t>
            </a:r>
            <a:r>
              <a:rPr lang="ar-MA" sz="8600" b="1" dirty="0">
                <a:solidFill>
                  <a:srgbClr val="7030A0"/>
                </a:solidFill>
              </a:rPr>
              <a:t>أن يكون خطر الاعتداء حالا </a:t>
            </a:r>
            <a:r>
              <a:rPr lang="ar-MA" sz="8600" dirty="0"/>
              <a:t>: </a:t>
            </a:r>
            <a:r>
              <a:rPr lang="ar-MA" sz="8600" dirty="0" smtClean="0"/>
              <a:t>فلا يكفي وجود خطر </a:t>
            </a:r>
            <a:r>
              <a:rPr lang="ar-MA" sz="8600" b="1" dirty="0" smtClean="0"/>
              <a:t>محتمل أو مفترض ولا القيام بعمل وقائي ، دفعا لاعتداء محتمل كما </a:t>
            </a:r>
            <a:r>
              <a:rPr lang="ar-JO" sz="8600" b="1" dirty="0" smtClean="0"/>
              <a:t>أ</a:t>
            </a:r>
            <a:r>
              <a:rPr lang="ar-MA" sz="8600" b="1" dirty="0" smtClean="0"/>
              <a:t>ن الرد بعد الاعتداء لا يمكن أن يكون إلا عملا انتقاميا  </a:t>
            </a:r>
            <a:r>
              <a:rPr lang="ar-MA" sz="8600" dirty="0" smtClean="0"/>
              <a:t>(بمعنى وقوع الاعتداء واستمراره)</a:t>
            </a:r>
            <a:endParaRPr lang="ar-MA" sz="8600" dirty="0"/>
          </a:p>
          <a:p>
            <a:pPr algn="r"/>
            <a:r>
              <a:rPr lang="ar-MA" sz="8600" dirty="0"/>
              <a:t>	</a:t>
            </a:r>
            <a:r>
              <a:rPr lang="ar-MA" sz="8600" b="1" dirty="0">
                <a:solidFill>
                  <a:srgbClr val="7030A0"/>
                </a:solidFill>
              </a:rPr>
              <a:t>أن يكون الاعتداء غير مشروع </a:t>
            </a:r>
            <a:r>
              <a:rPr lang="ar-MA" sz="8600" dirty="0"/>
              <a:t>: </a:t>
            </a:r>
            <a:r>
              <a:rPr lang="ar-MA" sz="8600" dirty="0" smtClean="0"/>
              <a:t>أي غير مبني على حق يخوله القانون ولذلك </a:t>
            </a:r>
            <a:r>
              <a:rPr lang="ar-MA" sz="8600" dirty="0"/>
              <a:t>لا تجوز مقاومة رجل الشرطة عند ضبطه أحد الافراد في حالة التلبس بجرم معين. </a:t>
            </a:r>
            <a:r>
              <a:rPr lang="ar-MA" sz="8600" dirty="0" smtClean="0"/>
              <a:t>...............</a:t>
            </a:r>
            <a:endParaRPr lang="ar-MA" sz="8600" dirty="0"/>
          </a:p>
          <a:p>
            <a:pPr algn="r"/>
            <a:r>
              <a:rPr lang="ar-MA" sz="8600" dirty="0"/>
              <a:t>	</a:t>
            </a:r>
            <a:r>
              <a:rPr lang="ar-MA" sz="8600" b="1" dirty="0">
                <a:solidFill>
                  <a:srgbClr val="7030A0"/>
                </a:solidFill>
              </a:rPr>
              <a:t>كون الدفاع متناسبا مع </a:t>
            </a:r>
            <a:r>
              <a:rPr lang="ar-MA" sz="8600" b="1" dirty="0" smtClean="0">
                <a:solidFill>
                  <a:srgbClr val="7030A0"/>
                </a:solidFill>
              </a:rPr>
              <a:t>خطورة  </a:t>
            </a:r>
            <a:r>
              <a:rPr lang="ar-MA" sz="8600" b="1" dirty="0">
                <a:solidFill>
                  <a:srgbClr val="7030A0"/>
                </a:solidFill>
              </a:rPr>
              <a:t>الاعتداء </a:t>
            </a:r>
            <a:r>
              <a:rPr lang="ar-MA" sz="8600" dirty="0"/>
              <a:t>: أي استعمال قدر من القوة أو العنف يتناسب والعدوان القائم</a:t>
            </a:r>
            <a:r>
              <a:rPr lang="ar-MA" sz="7200" dirty="0"/>
              <a:t>.</a:t>
            </a:r>
          </a:p>
        </p:txBody>
      </p:sp>
      <p:sp>
        <p:nvSpPr>
          <p:cNvPr id="4" name="Espace réservé du contenu 2"/>
          <p:cNvSpPr txBox="1">
            <a:spLocks/>
          </p:cNvSpPr>
          <p:nvPr/>
        </p:nvSpPr>
        <p:spPr>
          <a:xfrm>
            <a:off x="829735" y="2630141"/>
            <a:ext cx="8596668" cy="356363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fr-FR" dirty="0"/>
          </a:p>
        </p:txBody>
      </p:sp>
    </p:spTree>
    <p:extLst>
      <p:ext uri="{BB962C8B-B14F-4D97-AF65-F5344CB8AC3E}">
        <p14:creationId xmlns:p14="http://schemas.microsoft.com/office/powerpoint/2010/main" val="39822139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3274142"/>
            <a:ext cx="8596668" cy="2172929"/>
          </a:xfrm>
        </p:spPr>
        <p:txBody>
          <a:bodyPr/>
          <a:lstStyle/>
          <a:p>
            <a:endParaRPr lang="fr-FR" dirty="0"/>
          </a:p>
        </p:txBody>
      </p:sp>
      <p:sp>
        <p:nvSpPr>
          <p:cNvPr id="3" name="Espace réservé du contenu 2"/>
          <p:cNvSpPr>
            <a:spLocks noGrp="1"/>
          </p:cNvSpPr>
          <p:nvPr>
            <p:ph idx="1"/>
          </p:nvPr>
        </p:nvSpPr>
        <p:spPr>
          <a:xfrm>
            <a:off x="558256" y="418011"/>
            <a:ext cx="11003389" cy="6100356"/>
          </a:xfrm>
        </p:spPr>
        <p:txBody>
          <a:bodyPr>
            <a:normAutofit/>
          </a:bodyPr>
          <a:lstStyle/>
          <a:p>
            <a:pPr algn="r"/>
            <a:r>
              <a:rPr lang="ar-MA" sz="3200" dirty="0" smtClean="0"/>
              <a:t>ومثاله أن يضع مالك  في مزرعته متفجرات أو </a:t>
            </a:r>
            <a:r>
              <a:rPr lang="ar-MA" sz="3200" dirty="0"/>
              <a:t>آ</a:t>
            </a:r>
            <a:r>
              <a:rPr lang="ar-MA" sz="3200" dirty="0" smtClean="0"/>
              <a:t>لات أوتوماتيكية  تحدث مفعولها أوتوماتيكيا عند ارتكاب الاعتداء </a:t>
            </a:r>
            <a:r>
              <a:rPr lang="ar-MA" sz="3200" b="1" dirty="0" smtClean="0"/>
              <a:t>، فموت </a:t>
            </a:r>
            <a:r>
              <a:rPr lang="ar-MA" sz="3200" dirty="0" smtClean="0"/>
              <a:t>السارق الذي يحاول </a:t>
            </a:r>
            <a:r>
              <a:rPr lang="ar-JO" sz="3200" dirty="0" smtClean="0"/>
              <a:t>أ</a:t>
            </a:r>
            <a:r>
              <a:rPr lang="ar-MA" sz="3200" dirty="0" smtClean="0"/>
              <a:t>ن يسرق فواكه البستان </a:t>
            </a:r>
            <a:r>
              <a:rPr lang="ar-MA" sz="3200" b="1" dirty="0" smtClean="0"/>
              <a:t>لا تتحقق </a:t>
            </a:r>
            <a:r>
              <a:rPr lang="ar-MA" sz="3200" dirty="0" smtClean="0"/>
              <a:t>معه حالة الدفاع الشرعي لانعدام التناسب بين هذا الدفاع وبين الضرر الناتج عن السرقة .في المقابل إذا وضع هذا النوع من الآلات </a:t>
            </a:r>
            <a:r>
              <a:rPr lang="ar-MA" sz="3200" b="1" dirty="0" smtClean="0"/>
              <a:t>داخل منزل ، فإن للأمر ما يبرره </a:t>
            </a:r>
            <a:r>
              <a:rPr lang="ar-MA" sz="3200" dirty="0" smtClean="0"/>
              <a:t>وخصوصا إذا تعرض هذا المنزل لسرقات سابقة (ويشكل هذا التوجه ما ذهب إليه الفقه والقضاء  المغربي ) وهو توجه يناقض ما أخذ به الاجتهاد القضائي </a:t>
            </a:r>
            <a:r>
              <a:rPr lang="ar-MA" sz="3200" b="1" dirty="0" smtClean="0"/>
              <a:t>الفرنسي</a:t>
            </a:r>
            <a:r>
              <a:rPr lang="ar-MA" sz="3200" dirty="0" smtClean="0"/>
              <a:t> في هذا السياق ،حيث </a:t>
            </a:r>
            <a:r>
              <a:rPr lang="ar-MA" sz="3200" b="1" dirty="0" smtClean="0"/>
              <a:t>لم يقبل بوجود الدفاع </a:t>
            </a:r>
            <a:r>
              <a:rPr lang="ar-MA" sz="3200" dirty="0" smtClean="0"/>
              <a:t>ا</a:t>
            </a:r>
            <a:r>
              <a:rPr lang="ar-MA" sz="3200" b="1" dirty="0" smtClean="0"/>
              <a:t>لشرعي</a:t>
            </a:r>
            <a:r>
              <a:rPr lang="ar-MA" sz="3200" dirty="0" smtClean="0"/>
              <a:t> في حالة قام فيها شخص بوضع متفجرات داخل مذياع في بيته الذي يقضي فيه عطلته ،مع العلم أن البيت تعرض لسرقات عديدة في الماضي  وعند دخول لص إلى البيت ولمسه للمذياع انفجر الأخير ففقد اللص عينه نتيجة هذا الانفجار </a:t>
            </a:r>
            <a:r>
              <a:rPr lang="ar-MA" sz="3200" b="1" dirty="0" smtClean="0"/>
              <a:t>وقد توبع </a:t>
            </a:r>
            <a:r>
              <a:rPr lang="ar-MA" sz="3200" dirty="0" smtClean="0"/>
              <a:t>مالك البيت وحكم عليه استنادا إلى أن الدفاع لم يكن متناسبا مع الخطر الذي تعرض له . </a:t>
            </a:r>
            <a:endParaRPr lang="fr-FR" sz="3200" dirty="0"/>
          </a:p>
        </p:txBody>
      </p:sp>
    </p:spTree>
    <p:extLst>
      <p:ext uri="{BB962C8B-B14F-4D97-AF65-F5344CB8AC3E}">
        <p14:creationId xmlns:p14="http://schemas.microsoft.com/office/powerpoint/2010/main" val="31340272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8107" y="-822960"/>
            <a:ext cx="8596668" cy="444137"/>
          </a:xfrm>
        </p:spPr>
        <p:txBody>
          <a:bodyPr>
            <a:normAutofit fontScale="90000"/>
          </a:bodyPr>
          <a:lstStyle/>
          <a:p>
            <a:endParaRPr lang="fr-FR"/>
          </a:p>
        </p:txBody>
      </p:sp>
      <p:sp>
        <p:nvSpPr>
          <p:cNvPr id="3" name="Espace réservé du contenu 2"/>
          <p:cNvSpPr>
            <a:spLocks noGrp="1"/>
          </p:cNvSpPr>
          <p:nvPr>
            <p:ph idx="1"/>
          </p:nvPr>
        </p:nvSpPr>
        <p:spPr>
          <a:xfrm>
            <a:off x="609600" y="1600206"/>
            <a:ext cx="10972800" cy="3481245"/>
          </a:xfrm>
        </p:spPr>
        <p:txBody>
          <a:bodyPr>
            <a:normAutofit/>
          </a:bodyPr>
          <a:lstStyle/>
          <a:p>
            <a:pPr algn="r"/>
            <a:r>
              <a:rPr lang="ar-MA" sz="3200" dirty="0"/>
              <a:t> </a:t>
            </a:r>
            <a:r>
              <a:rPr lang="ar-MA" sz="3200" dirty="0" smtClean="0"/>
              <a:t>ويبدو أن هذا التوجه (الفرنسي ) يساهم في تحقيق تساهل عام فيما يخص الجرائم ضد الأموال ولذلك انتقد بشكل كبير في فرنسا سيما وأن النيابة العامة في فرنسا لكي تتجنب مواجهة فكرة الدفاع الشرعي وهي عمل عمدي تعودت أن تتابع من أجل القتل الخطأ </a:t>
            </a:r>
            <a:r>
              <a:rPr lang="ar-JO" sz="3200" dirty="0" smtClean="0"/>
              <a:t>أ</a:t>
            </a:r>
            <a:r>
              <a:rPr lang="ar-MA" sz="3200" dirty="0" smtClean="0"/>
              <a:t>و الجرح غير </a:t>
            </a:r>
            <a:r>
              <a:rPr lang="ar-MA" sz="3200" dirty="0" err="1" smtClean="0"/>
              <a:t>العمدي</a:t>
            </a:r>
            <a:r>
              <a:rPr lang="ar-JO" sz="3200" dirty="0" smtClean="0"/>
              <a:t>ين</a:t>
            </a:r>
            <a:r>
              <a:rPr lang="ar-MA" sz="3200" dirty="0" smtClean="0"/>
              <a:t> وهما حالتان لا دور فيهما للدفاع الشرعي .</a:t>
            </a:r>
            <a:endParaRPr lang="fr-FR" sz="3200" dirty="0"/>
          </a:p>
        </p:txBody>
      </p:sp>
    </p:spTree>
    <p:extLst>
      <p:ext uri="{BB962C8B-B14F-4D97-AF65-F5344CB8AC3E}">
        <p14:creationId xmlns:p14="http://schemas.microsoft.com/office/powerpoint/2010/main" val="1826095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3747" y="-2104104"/>
            <a:ext cx="8596668" cy="1320800"/>
          </a:xfrm>
        </p:spPr>
        <p:txBody>
          <a:bodyPr/>
          <a:lstStyle/>
          <a:p>
            <a:endParaRPr lang="fr-FR" dirty="0"/>
          </a:p>
        </p:txBody>
      </p:sp>
      <p:sp>
        <p:nvSpPr>
          <p:cNvPr id="3" name="Espace réservé du contenu 2"/>
          <p:cNvSpPr>
            <a:spLocks noGrp="1"/>
          </p:cNvSpPr>
          <p:nvPr>
            <p:ph idx="1"/>
          </p:nvPr>
        </p:nvSpPr>
        <p:spPr>
          <a:xfrm>
            <a:off x="470263" y="347814"/>
            <a:ext cx="11260183" cy="6157501"/>
          </a:xfrm>
        </p:spPr>
        <p:txBody>
          <a:bodyPr/>
          <a:lstStyle/>
          <a:p>
            <a:pPr algn="r"/>
            <a:r>
              <a:rPr lang="ar-MA" sz="2800" b="1" dirty="0">
                <a:solidFill>
                  <a:srgbClr val="7030A0"/>
                </a:solidFill>
              </a:rPr>
              <a:t>الحالات الممتازة للدفاع الشرعي(ف 125 من </a:t>
            </a:r>
            <a:r>
              <a:rPr lang="ar-MA" sz="2800" b="1" dirty="0" err="1">
                <a:solidFill>
                  <a:srgbClr val="7030A0"/>
                </a:solidFill>
              </a:rPr>
              <a:t>قج</a:t>
            </a:r>
            <a:r>
              <a:rPr lang="ar-MA" b="1" dirty="0" smtClean="0">
                <a:solidFill>
                  <a:srgbClr val="7030A0"/>
                </a:solidFill>
              </a:rPr>
              <a:t>)</a:t>
            </a:r>
            <a:endParaRPr lang="ar-MA" sz="2800" dirty="0" smtClean="0"/>
          </a:p>
          <a:p>
            <a:pPr algn="r"/>
            <a:r>
              <a:rPr lang="ar-MA" sz="2800" dirty="0" smtClean="0"/>
              <a:t>تتحقق في حالة القتل أو الجرح أو الضرب الذي </a:t>
            </a:r>
            <a:r>
              <a:rPr lang="ar-MA" sz="2800" b="1" dirty="0" smtClean="0">
                <a:solidFill>
                  <a:srgbClr val="FF0000"/>
                </a:solidFill>
              </a:rPr>
              <a:t>يرتكب ليلا لدفع تسلق بيت مسكون وكذلك أحد ملحقاته</a:t>
            </a:r>
            <a:r>
              <a:rPr lang="ar-MA" sz="2800" b="1" dirty="0" smtClean="0"/>
              <a:t> ...</a:t>
            </a:r>
          </a:p>
          <a:p>
            <a:pPr marL="0" indent="0" algn="r">
              <a:buNone/>
            </a:pPr>
            <a:r>
              <a:rPr lang="ar-MA" sz="2800" dirty="0" smtClean="0"/>
              <a:t>وكذا </a:t>
            </a:r>
            <a:r>
              <a:rPr lang="ar-MA" sz="2800" dirty="0"/>
              <a:t>الجريمة التي ترتكب دفاعا عن النفس </a:t>
            </a:r>
            <a:r>
              <a:rPr lang="ar-MA" sz="2800" b="1" dirty="0">
                <a:solidFill>
                  <a:srgbClr val="FF0000"/>
                </a:solidFill>
              </a:rPr>
              <a:t>ضد السرقة أو النهب بالقوة</a:t>
            </a:r>
            <a:r>
              <a:rPr lang="ar-MA" sz="2800" dirty="0" smtClean="0"/>
              <a:t>.</a:t>
            </a:r>
          </a:p>
          <a:p>
            <a:pPr marL="0" indent="0" algn="r">
              <a:buNone/>
            </a:pPr>
            <a:endParaRPr lang="ar-MA" sz="2800" dirty="0"/>
          </a:p>
          <a:p>
            <a:pPr marL="0" indent="0" algn="r">
              <a:buNone/>
            </a:pPr>
            <a:r>
              <a:rPr lang="ar-MA" sz="2800" b="1" dirty="0" smtClean="0"/>
              <a:t>ففي هاتين الحالتين يكون الدفاع الشرعي مبررا ويستفيد الفاعل من قرينة الدفاع الشرعي حتى لو تجاوز الدفاع في الواقع خطورة الاعتداء .</a:t>
            </a:r>
          </a:p>
          <a:p>
            <a:pPr marL="0" indent="0" algn="r">
              <a:buNone/>
            </a:pPr>
            <a:r>
              <a:rPr lang="ar-MA" sz="2800" b="1" dirty="0" smtClean="0"/>
              <a:t>هذا وينادي  الاجتهاد القضائي الحالي بأن تكون  هذه القرينة قابلة لإثبات العكس وهو إثبات يجب أن يقدمه الاتهام بطبيعة الحال </a:t>
            </a:r>
            <a:r>
              <a:rPr lang="ar-MA" sz="2800" dirty="0" smtClean="0"/>
              <a:t>. </a:t>
            </a:r>
            <a:endParaRPr lang="ar-MA" sz="2800" dirty="0"/>
          </a:p>
        </p:txBody>
      </p:sp>
    </p:spTree>
    <p:extLst>
      <p:ext uri="{BB962C8B-B14F-4D97-AF65-F5344CB8AC3E}">
        <p14:creationId xmlns:p14="http://schemas.microsoft.com/office/powerpoint/2010/main" val="41288928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5935" y="-1887416"/>
            <a:ext cx="8596668" cy="1320800"/>
          </a:xfrm>
        </p:spPr>
        <p:txBody>
          <a:bodyPr/>
          <a:lstStyle/>
          <a:p>
            <a:endParaRPr lang="fr-FR" dirty="0"/>
          </a:p>
        </p:txBody>
      </p:sp>
      <p:sp>
        <p:nvSpPr>
          <p:cNvPr id="3" name="Espace réservé du contenu 2"/>
          <p:cNvSpPr>
            <a:spLocks noGrp="1"/>
          </p:cNvSpPr>
          <p:nvPr>
            <p:ph idx="1"/>
          </p:nvPr>
        </p:nvSpPr>
        <p:spPr>
          <a:xfrm>
            <a:off x="1354096" y="666206"/>
            <a:ext cx="8420823" cy="5120639"/>
          </a:xfrm>
        </p:spPr>
        <p:txBody>
          <a:bodyPr>
            <a:noAutofit/>
          </a:bodyPr>
          <a:lstStyle/>
          <a:p>
            <a:pPr algn="r">
              <a:buNone/>
            </a:pPr>
            <a:r>
              <a:rPr lang="ar-MA" sz="2400" dirty="0"/>
              <a:t>فبالنسبة للدولة يمثل القانون الجنائي حماية كبيرة لها فهو يضمن لها الحماية من سائر الجرائم التي تمثل اعتداء عليها سواء من جهة الداخل، أو من جهة الخارج..................</a:t>
            </a:r>
          </a:p>
          <a:p>
            <a:pPr algn="r">
              <a:buNone/>
            </a:pPr>
            <a:r>
              <a:rPr lang="ar-MA" sz="2400" dirty="0"/>
              <a:t>	أما بالنسبة للمجتمع ككل فهو يحمي الأسرة بما يتضمنه من جزاء كعقابه على الخيانة الزوجية وإهمال الأسرة  (من  خلال </a:t>
            </a:r>
            <a:r>
              <a:rPr lang="ar-MA" sz="2400" dirty="0" smtClean="0"/>
              <a:t>تجر</a:t>
            </a:r>
            <a:r>
              <a:rPr lang="ar-JO" sz="2400" dirty="0"/>
              <a:t>ي</a:t>
            </a:r>
            <a:r>
              <a:rPr lang="ar-MA" sz="2400" dirty="0" smtClean="0"/>
              <a:t>م </a:t>
            </a:r>
            <a:r>
              <a:rPr lang="ar-MA" sz="2400" dirty="0"/>
              <a:t>وعقاب الأفعال </a:t>
            </a:r>
            <a:r>
              <a:rPr lang="ar-MA" sz="2400" dirty="0" err="1"/>
              <a:t>والسلوكات</a:t>
            </a:r>
            <a:r>
              <a:rPr lang="ar-MA" sz="2400" dirty="0"/>
              <a:t> الماسة بالأخلاق العامة والآداب)</a:t>
            </a:r>
          </a:p>
          <a:p>
            <a:pPr algn="r">
              <a:buNone/>
            </a:pPr>
            <a:r>
              <a:rPr lang="ar-MA" sz="2400" dirty="0"/>
              <a:t>	أما بالنسبة للأفراد فهو يحمي حق الفرد في الحياة من خلال تجريم وعقاب القتل بنوعيه العمد والخطأ وكذلك حقه في السلامة الجسدية أي الإيذاء بنوعيه العمدي والغير عمدي وكذا حماية ماله من السرقة وغيرها من مظاهر الاعتداء على المال.</a:t>
            </a:r>
          </a:p>
          <a:p>
            <a:pPr algn="r"/>
            <a:endParaRPr lang="ar-MA" sz="2400" dirty="0"/>
          </a:p>
        </p:txBody>
      </p:sp>
    </p:spTree>
    <p:extLst>
      <p:ext uri="{BB962C8B-B14F-4D97-AF65-F5344CB8AC3E}">
        <p14:creationId xmlns:p14="http://schemas.microsoft.com/office/powerpoint/2010/main" val="297794310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3185651"/>
            <a:ext cx="8596668" cy="2467897"/>
          </a:xfrm>
        </p:spPr>
        <p:txBody>
          <a:bodyPr/>
          <a:lstStyle/>
          <a:p>
            <a:endParaRPr lang="fr-FR" dirty="0"/>
          </a:p>
        </p:txBody>
      </p:sp>
      <p:sp>
        <p:nvSpPr>
          <p:cNvPr id="3" name="Espace réservé du contenu 2"/>
          <p:cNvSpPr>
            <a:spLocks noGrp="1"/>
          </p:cNvSpPr>
          <p:nvPr>
            <p:ph idx="1"/>
          </p:nvPr>
        </p:nvSpPr>
        <p:spPr>
          <a:xfrm>
            <a:off x="677333" y="246935"/>
            <a:ext cx="10560939" cy="7186259"/>
          </a:xfrm>
        </p:spPr>
        <p:txBody>
          <a:bodyPr>
            <a:noAutofit/>
          </a:bodyPr>
          <a:lstStyle/>
          <a:p>
            <a:pPr marL="0" indent="0" algn="r">
              <a:buNone/>
            </a:pPr>
            <a:r>
              <a:rPr lang="ar-MA" sz="2400" dirty="0" smtClean="0"/>
              <a:t>.</a:t>
            </a:r>
          </a:p>
          <a:p>
            <a:pPr marL="0" indent="0" algn="r">
              <a:buNone/>
            </a:pPr>
            <a:r>
              <a:rPr lang="ar-MA" sz="2400" b="1" dirty="0" smtClean="0">
                <a:solidFill>
                  <a:srgbClr val="7030A0"/>
                </a:solidFill>
              </a:rPr>
              <a:t> </a:t>
            </a:r>
            <a:r>
              <a:rPr lang="ar-MA" sz="2800" b="1" dirty="0" smtClean="0">
                <a:solidFill>
                  <a:srgbClr val="7030A0"/>
                </a:solidFill>
              </a:rPr>
              <a:t>أسباب </a:t>
            </a:r>
            <a:r>
              <a:rPr lang="ar-MA" sz="2800" b="1" dirty="0">
                <a:solidFill>
                  <a:srgbClr val="7030A0"/>
                </a:solidFill>
              </a:rPr>
              <a:t>التبرير التي لم يتعرض لها المشرع في الفصل 124 من القانون الجنائي </a:t>
            </a:r>
            <a:r>
              <a:rPr lang="ar-MA" sz="2800" b="1" dirty="0"/>
              <a:t>:</a:t>
            </a:r>
          </a:p>
          <a:p>
            <a:pPr algn="r"/>
            <a:r>
              <a:rPr lang="ar-MA" sz="2800" dirty="0"/>
              <a:t>	</a:t>
            </a:r>
            <a:r>
              <a:rPr lang="ar-MA" sz="2800" b="1" dirty="0">
                <a:solidFill>
                  <a:srgbClr val="0070C0"/>
                </a:solidFill>
              </a:rPr>
              <a:t>أسباب التبرير الناجمة عن استعمال الحق:</a:t>
            </a:r>
          </a:p>
          <a:p>
            <a:pPr algn="r"/>
            <a:r>
              <a:rPr lang="ar-MA" sz="2800" dirty="0"/>
              <a:t>	الحق في </a:t>
            </a:r>
            <a:r>
              <a:rPr lang="ar-MA" sz="2800" b="1" dirty="0"/>
              <a:t>ممارسة الألعاب الرياضية</a:t>
            </a:r>
            <a:r>
              <a:rPr lang="ar-MA" sz="2800" dirty="0"/>
              <a:t>، بشرط أن </a:t>
            </a:r>
            <a:r>
              <a:rPr lang="ar-MA" sz="2800" dirty="0" err="1" smtClean="0"/>
              <a:t>يك</a:t>
            </a:r>
            <a:r>
              <a:rPr lang="ar-JO" sz="2800" dirty="0" smtClean="0"/>
              <a:t>و</a:t>
            </a:r>
            <a:r>
              <a:rPr lang="ar-MA" sz="2800" dirty="0" smtClean="0"/>
              <a:t>ن </a:t>
            </a:r>
            <a:r>
              <a:rPr lang="ar-MA" sz="2800" dirty="0"/>
              <a:t>معترفا بها في القانون ولها قواعد.</a:t>
            </a:r>
          </a:p>
          <a:p>
            <a:pPr algn="r"/>
            <a:r>
              <a:rPr lang="ar-MA" sz="2800" b="1" dirty="0" smtClean="0"/>
              <a:t>حق </a:t>
            </a:r>
            <a:r>
              <a:rPr lang="ar-MA" sz="2800" b="1" dirty="0"/>
              <a:t>التأديب </a:t>
            </a:r>
            <a:r>
              <a:rPr lang="ar-MA" sz="2800" dirty="0"/>
              <a:t>كتأديب الزوج </a:t>
            </a:r>
            <a:r>
              <a:rPr lang="ar-JO" sz="2800" dirty="0" smtClean="0"/>
              <a:t>ل</a:t>
            </a:r>
            <a:r>
              <a:rPr lang="ar-MA" sz="2800" dirty="0" smtClean="0"/>
              <a:t>أبنائه </a:t>
            </a:r>
            <a:r>
              <a:rPr lang="ar-MA" sz="2800" dirty="0"/>
              <a:t>وكذلك المعلم لتلاميذه فقط من أجل التقويم والتعليم والتهذيب .</a:t>
            </a:r>
          </a:p>
          <a:p>
            <a:pPr algn="r"/>
            <a:r>
              <a:rPr lang="ar-MA" sz="2800" dirty="0"/>
              <a:t>	</a:t>
            </a:r>
            <a:r>
              <a:rPr lang="ar-MA" sz="2800" b="1" dirty="0"/>
              <a:t>حق ممارسة المهن الطبية</a:t>
            </a:r>
            <a:r>
              <a:rPr lang="ar-MA" sz="2800" dirty="0"/>
              <a:t>، كالجراح الذي يشق بطن المريض والطبيب الذي يصف للمريض أدوية تشمل مواد </a:t>
            </a:r>
            <a:r>
              <a:rPr lang="ar-MA" sz="2800" dirty="0" smtClean="0"/>
              <a:t>سامة,,,,,,,,</a:t>
            </a:r>
            <a:endParaRPr lang="ar-MA" sz="2800" dirty="0">
              <a:solidFill>
                <a:srgbClr val="FF0000"/>
              </a:solidFill>
            </a:endParaRPr>
          </a:p>
        </p:txBody>
      </p:sp>
    </p:spTree>
    <p:extLst>
      <p:ext uri="{BB962C8B-B14F-4D97-AF65-F5344CB8AC3E}">
        <p14:creationId xmlns:p14="http://schemas.microsoft.com/office/powerpoint/2010/main" val="760789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04691" y="-2487561"/>
            <a:ext cx="8596668" cy="1320800"/>
          </a:xfrm>
        </p:spPr>
        <p:txBody>
          <a:bodyPr/>
          <a:lstStyle/>
          <a:p>
            <a:endParaRPr lang="fr-FR" dirty="0"/>
          </a:p>
        </p:txBody>
      </p:sp>
      <p:sp>
        <p:nvSpPr>
          <p:cNvPr id="3" name="Espace réservé du contenu 2"/>
          <p:cNvSpPr>
            <a:spLocks noGrp="1"/>
          </p:cNvSpPr>
          <p:nvPr>
            <p:ph idx="1"/>
          </p:nvPr>
        </p:nvSpPr>
        <p:spPr>
          <a:xfrm>
            <a:off x="1332412" y="235131"/>
            <a:ext cx="10254342" cy="6622869"/>
          </a:xfrm>
        </p:spPr>
        <p:txBody>
          <a:bodyPr>
            <a:normAutofit fontScale="25000" lnSpcReduction="20000"/>
          </a:bodyPr>
          <a:lstStyle/>
          <a:p>
            <a:pPr algn="r"/>
            <a:r>
              <a:rPr lang="ar-MA" dirty="0"/>
              <a:t>- </a:t>
            </a:r>
            <a:r>
              <a:rPr lang="ar-MA" sz="9600" b="1" dirty="0">
                <a:solidFill>
                  <a:srgbClr val="0070C0"/>
                </a:solidFill>
              </a:rPr>
              <a:t>الركن المادي للجريمة </a:t>
            </a:r>
          </a:p>
          <a:p>
            <a:pPr algn="r"/>
            <a:r>
              <a:rPr lang="ar-MA" sz="9600" b="1" dirty="0">
                <a:solidFill>
                  <a:schemeClr val="accent3">
                    <a:lumMod val="50000"/>
                  </a:schemeClr>
                </a:solidFill>
              </a:rPr>
              <a:t>عناصر الركن المادي للجريمة</a:t>
            </a:r>
          </a:p>
          <a:p>
            <a:pPr algn="r"/>
            <a:r>
              <a:rPr lang="ar-MA" sz="9600" dirty="0"/>
              <a:t>يتوقف قيام الركن المادي للجريمة على 3 عناصر </a:t>
            </a:r>
            <a:r>
              <a:rPr lang="ar-MA" sz="9600" dirty="0" smtClean="0"/>
              <a:t>:</a:t>
            </a:r>
            <a:endParaRPr lang="ar-MA" sz="9600" dirty="0"/>
          </a:p>
          <a:p>
            <a:pPr algn="r"/>
            <a:r>
              <a:rPr lang="ar-MA" sz="9600" b="1" dirty="0"/>
              <a:t>1- النشاط المجرم من عمل أو امتناع :</a:t>
            </a:r>
          </a:p>
          <a:p>
            <a:pPr algn="r"/>
            <a:r>
              <a:rPr lang="ar-MA" sz="9600" dirty="0" smtClean="0"/>
              <a:t>يعتبر </a:t>
            </a:r>
            <a:r>
              <a:rPr lang="ar-MA" sz="9600" dirty="0"/>
              <a:t>النشاط هو العنصر الأول في الركن المادي للجريمة من حيث صورتيه </a:t>
            </a:r>
            <a:r>
              <a:rPr lang="ar-JO" sz="9600" dirty="0" smtClean="0"/>
              <a:t>ا</a:t>
            </a:r>
            <a:r>
              <a:rPr lang="ar-MA" sz="9600" dirty="0" smtClean="0"/>
              <a:t>لفعل </a:t>
            </a:r>
            <a:r>
              <a:rPr lang="ar-MA" sz="9600" dirty="0"/>
              <a:t>أو </a:t>
            </a:r>
            <a:r>
              <a:rPr lang="ar-MA" sz="9600" dirty="0" smtClean="0"/>
              <a:t>الامتناع</a:t>
            </a:r>
            <a:endParaRPr lang="ar-MA" sz="9600" dirty="0"/>
          </a:p>
          <a:p>
            <a:pPr algn="r"/>
            <a:r>
              <a:rPr lang="ar-MA" sz="9600" b="1" dirty="0"/>
              <a:t>الصورة الإيجابية </a:t>
            </a:r>
            <a:r>
              <a:rPr lang="ar-MA" sz="9600" dirty="0"/>
              <a:t>:</a:t>
            </a:r>
          </a:p>
          <a:p>
            <a:pPr algn="r"/>
            <a:r>
              <a:rPr lang="ar-MA" sz="9600" dirty="0"/>
              <a:t>*الضرب  - *السب  -* الجرح -* القذف</a:t>
            </a:r>
            <a:r>
              <a:rPr lang="ar-MA" sz="9600" dirty="0" smtClean="0"/>
              <a:t>.</a:t>
            </a:r>
            <a:endParaRPr lang="ar-MA" sz="9600" dirty="0"/>
          </a:p>
          <a:p>
            <a:pPr algn="r"/>
            <a:r>
              <a:rPr lang="ar-MA" sz="9600" b="1" dirty="0"/>
              <a:t>الصورة السلبية :</a:t>
            </a:r>
          </a:p>
          <a:p>
            <a:pPr algn="r"/>
            <a:r>
              <a:rPr lang="ar-MA" sz="9600" dirty="0"/>
              <a:t>*السكوت العمد عن أداء الشهادة.</a:t>
            </a:r>
          </a:p>
          <a:p>
            <a:pPr algn="r"/>
            <a:r>
              <a:rPr lang="ar-MA" sz="9600" dirty="0"/>
              <a:t>*الإحجام عن تقديم المساعدة لشخص في </a:t>
            </a:r>
            <a:r>
              <a:rPr lang="ar-MA" sz="9600" dirty="0" smtClean="0"/>
              <a:t>خطر( الفصل 430) ق ج .</a:t>
            </a:r>
            <a:endParaRPr lang="ar-MA" sz="9600" dirty="0"/>
          </a:p>
          <a:p>
            <a:pPr algn="r"/>
            <a:r>
              <a:rPr lang="ar-MA" sz="9600" dirty="0"/>
              <a:t>	</a:t>
            </a:r>
            <a:r>
              <a:rPr lang="ar-MA" sz="9600" b="1" dirty="0"/>
              <a:t>النشاط السلبي من حيث إمكانية الحدوث </a:t>
            </a:r>
            <a:r>
              <a:rPr lang="ar-MA" sz="9600" b="1" dirty="0" smtClean="0"/>
              <a:t>:</a:t>
            </a:r>
            <a:r>
              <a:rPr lang="ar-MA" sz="9600" dirty="0" smtClean="0"/>
              <a:t>.</a:t>
            </a:r>
            <a:endParaRPr lang="ar-MA" sz="9600" dirty="0"/>
          </a:p>
          <a:p>
            <a:pPr algn="r"/>
            <a:r>
              <a:rPr lang="ar-MA" sz="9600" dirty="0" smtClean="0"/>
              <a:t>	كالامتناع </a:t>
            </a:r>
            <a:r>
              <a:rPr lang="ar-MA" sz="9600" dirty="0" err="1" smtClean="0"/>
              <a:t>العمدي</a:t>
            </a:r>
            <a:r>
              <a:rPr lang="ar-MA" sz="9600" dirty="0" smtClean="0"/>
              <a:t> من إنقاذ شخص في خطر.</a:t>
            </a:r>
          </a:p>
          <a:p>
            <a:pPr algn="r"/>
            <a:r>
              <a:rPr lang="ar-MA" sz="9600" dirty="0"/>
              <a:t>	كترك طفل صغير يتجرع السم عمدا.</a:t>
            </a:r>
          </a:p>
          <a:p>
            <a:pPr algn="r"/>
            <a:r>
              <a:rPr lang="ar-MA" sz="9600" dirty="0"/>
              <a:t>	كحارس الشاطئ الذي يترك عدوا </a:t>
            </a:r>
            <a:r>
              <a:rPr lang="ar-MA" sz="9600" dirty="0" smtClean="0"/>
              <a:t>له يغرق </a:t>
            </a:r>
            <a:r>
              <a:rPr lang="ar-MA" sz="9600" dirty="0"/>
              <a:t>عمدا..........</a:t>
            </a:r>
            <a:r>
              <a:rPr lang="ar-MA" sz="8000" dirty="0"/>
              <a:t>...........</a:t>
            </a:r>
          </a:p>
        </p:txBody>
      </p:sp>
    </p:spTree>
    <p:extLst>
      <p:ext uri="{BB962C8B-B14F-4D97-AF65-F5344CB8AC3E}">
        <p14:creationId xmlns:p14="http://schemas.microsoft.com/office/powerpoint/2010/main" val="7690281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76099" y="-2008909"/>
            <a:ext cx="8596668" cy="1320800"/>
          </a:xfrm>
        </p:spPr>
        <p:txBody>
          <a:bodyPr/>
          <a:lstStyle/>
          <a:p>
            <a:endParaRPr lang="fr-FR" dirty="0"/>
          </a:p>
        </p:txBody>
      </p:sp>
      <p:sp>
        <p:nvSpPr>
          <p:cNvPr id="3" name="Espace réservé du contenu 2"/>
          <p:cNvSpPr>
            <a:spLocks noGrp="1"/>
          </p:cNvSpPr>
          <p:nvPr>
            <p:ph idx="1"/>
          </p:nvPr>
        </p:nvSpPr>
        <p:spPr>
          <a:xfrm>
            <a:off x="443753" y="391887"/>
            <a:ext cx="11457302" cy="6126480"/>
          </a:xfrm>
        </p:spPr>
        <p:txBody>
          <a:bodyPr>
            <a:normAutofit fontScale="62500" lnSpcReduction="20000"/>
          </a:bodyPr>
          <a:lstStyle/>
          <a:p>
            <a:pPr algn="r"/>
            <a:r>
              <a:rPr lang="ar-MA" sz="5100" b="1" dirty="0">
                <a:solidFill>
                  <a:schemeClr val="tx1"/>
                </a:solidFill>
              </a:rPr>
              <a:t>النتيجة الإجرامية </a:t>
            </a:r>
            <a:r>
              <a:rPr lang="ar-MA" sz="5100" dirty="0"/>
              <a:t>: </a:t>
            </a:r>
            <a:r>
              <a:rPr lang="ar-MA" sz="5100" dirty="0" smtClean="0"/>
              <a:t>وهي </a:t>
            </a:r>
            <a:r>
              <a:rPr lang="ar-MA" sz="5100" dirty="0"/>
              <a:t>الأثر المترتب عن الجرم</a:t>
            </a:r>
          </a:p>
          <a:p>
            <a:pPr algn="r"/>
            <a:r>
              <a:rPr lang="ar-MA" sz="5100" dirty="0"/>
              <a:t> ففي </a:t>
            </a:r>
            <a:r>
              <a:rPr lang="ar-MA" sz="5100" b="1" u="sng" dirty="0">
                <a:solidFill>
                  <a:srgbClr val="7030A0"/>
                </a:solidFill>
              </a:rPr>
              <a:t>الجرائم المادية </a:t>
            </a:r>
            <a:r>
              <a:rPr lang="ar-MA" sz="5100" b="1" dirty="0">
                <a:solidFill>
                  <a:srgbClr val="7030A0"/>
                </a:solidFill>
              </a:rPr>
              <a:t>أو جرائم </a:t>
            </a:r>
            <a:r>
              <a:rPr lang="ar-MA" sz="5100" b="1" dirty="0" smtClean="0">
                <a:solidFill>
                  <a:srgbClr val="7030A0"/>
                </a:solidFill>
              </a:rPr>
              <a:t>الضرر </a:t>
            </a:r>
            <a:r>
              <a:rPr lang="ar-MA" sz="5100" dirty="0" smtClean="0"/>
              <a:t>تكون </a:t>
            </a:r>
            <a:r>
              <a:rPr lang="ar-MA" sz="5100" dirty="0"/>
              <a:t>على النحو التالي:</a:t>
            </a:r>
          </a:p>
          <a:p>
            <a:pPr algn="r"/>
            <a:r>
              <a:rPr lang="ar-MA" sz="5100" dirty="0"/>
              <a:t>	في جريمة القتل تكمن في </a:t>
            </a:r>
            <a:r>
              <a:rPr lang="ar-MA" sz="5100" b="1" dirty="0"/>
              <a:t>إزهاق الروح</a:t>
            </a:r>
            <a:r>
              <a:rPr lang="ar-MA" sz="5100" dirty="0"/>
              <a:t>.</a:t>
            </a:r>
          </a:p>
          <a:p>
            <a:pPr algn="r"/>
            <a:r>
              <a:rPr lang="ar-MA" sz="5100" dirty="0"/>
              <a:t>	وفي جرائم الإيذاء تكمن في جروح أو كسور أو عجز </a:t>
            </a:r>
            <a:r>
              <a:rPr lang="ar-MA" sz="5100" dirty="0" smtClean="0"/>
              <a:t>............</a:t>
            </a:r>
          </a:p>
          <a:p>
            <a:pPr algn="r"/>
            <a:r>
              <a:rPr lang="ar-MA" sz="5100" dirty="0"/>
              <a:t>	في جرائم السرقة تكمن في </a:t>
            </a:r>
            <a:r>
              <a:rPr lang="ar-MA" sz="5100" b="1" dirty="0"/>
              <a:t>الاستيلاء على المال المنقول</a:t>
            </a:r>
            <a:r>
              <a:rPr lang="ar-MA" sz="5100" dirty="0"/>
              <a:t>.</a:t>
            </a:r>
          </a:p>
          <a:p>
            <a:pPr algn="r"/>
            <a:r>
              <a:rPr lang="ar-MA" sz="5100" dirty="0"/>
              <a:t>	في جرائم الحريق تكمن في </a:t>
            </a:r>
            <a:r>
              <a:rPr lang="ar-MA" sz="5100" b="1" dirty="0"/>
              <a:t>إتلاف أموال المجني </a:t>
            </a:r>
            <a:r>
              <a:rPr lang="ar-MA" sz="5100" b="1" dirty="0" smtClean="0"/>
              <a:t>عليه</a:t>
            </a:r>
            <a:r>
              <a:rPr lang="ar-MA" sz="5100" dirty="0" smtClean="0"/>
              <a:t>.</a:t>
            </a:r>
          </a:p>
          <a:p>
            <a:pPr marL="0" indent="0" algn="r">
              <a:buNone/>
            </a:pPr>
            <a:r>
              <a:rPr lang="ar-MA" sz="5100" b="1" dirty="0" smtClean="0"/>
              <a:t>النتيجة الإجرامية بدون أثر </a:t>
            </a:r>
            <a:r>
              <a:rPr lang="ar-MA" sz="5100" b="1" dirty="0" smtClean="0">
                <a:solidFill>
                  <a:srgbClr val="7030A0"/>
                </a:solidFill>
              </a:rPr>
              <a:t>( </a:t>
            </a:r>
            <a:r>
              <a:rPr lang="ar-MA" sz="5100" b="1" u="sng" dirty="0" smtClean="0">
                <a:solidFill>
                  <a:srgbClr val="7030A0"/>
                </a:solidFill>
              </a:rPr>
              <a:t>الجرائم الشكلية أو جرائم الخطر </a:t>
            </a:r>
            <a:r>
              <a:rPr lang="ar-MA" sz="5100" dirty="0" smtClean="0"/>
              <a:t>)، ومنها :</a:t>
            </a:r>
          </a:p>
          <a:p>
            <a:pPr marL="0" indent="0" algn="r">
              <a:buNone/>
            </a:pPr>
            <a:r>
              <a:rPr lang="ar-MA" sz="5100" dirty="0"/>
              <a:t>	</a:t>
            </a:r>
            <a:r>
              <a:rPr lang="ar-MA" sz="5100" u="sng" dirty="0"/>
              <a:t>جرائم </a:t>
            </a:r>
            <a:r>
              <a:rPr lang="ar-MA" sz="5100" u="sng" dirty="0" smtClean="0"/>
              <a:t>المؤامرة</a:t>
            </a:r>
          </a:p>
          <a:p>
            <a:pPr marL="0" indent="0" algn="r">
              <a:buNone/>
            </a:pPr>
            <a:r>
              <a:rPr lang="ar-MA" sz="5100" u="sng" dirty="0" smtClean="0"/>
              <a:t>قيادة السيارة بدون رخصة ..................</a:t>
            </a:r>
          </a:p>
          <a:p>
            <a:pPr marL="0" indent="0" algn="r">
              <a:buNone/>
            </a:pPr>
            <a:r>
              <a:rPr lang="ar-MA" sz="5100" dirty="0" smtClean="0"/>
              <a:t>هذا ولابد من توافر علاقة السببية في الجرائم ، بين النشاط المحظور والنتيجة الجرمية ، فإن لم تكن هذه العلاقة متوافرة امتنعت مساءلة الشخص نهائيا وقد استعمل المشرع المغربي للتدليل على ذلك عدة مصطلحات كــــــ ( </a:t>
            </a:r>
            <a:r>
              <a:rPr lang="ar-MA" sz="5100" b="1" dirty="0" smtClean="0"/>
              <a:t>تسبب</a:t>
            </a:r>
            <a:r>
              <a:rPr lang="ar-MA" sz="5100" dirty="0" smtClean="0"/>
              <a:t> ) أو ( </a:t>
            </a:r>
            <a:r>
              <a:rPr lang="ar-MA" sz="5100" b="1" dirty="0" smtClean="0"/>
              <a:t>نتج</a:t>
            </a:r>
            <a:r>
              <a:rPr lang="ar-MA" sz="5100" dirty="0" smtClean="0"/>
              <a:t> ) أو (</a:t>
            </a:r>
            <a:r>
              <a:rPr lang="ar-MA" sz="5100" b="1" dirty="0" smtClean="0"/>
              <a:t> نشأ </a:t>
            </a:r>
            <a:r>
              <a:rPr lang="ar-MA" sz="5100" dirty="0" smtClean="0"/>
              <a:t>).</a:t>
            </a:r>
          </a:p>
          <a:p>
            <a:pPr algn="r"/>
            <a:endParaRPr lang="fr-FR" dirty="0"/>
          </a:p>
        </p:txBody>
      </p:sp>
    </p:spTree>
    <p:extLst>
      <p:ext uri="{BB962C8B-B14F-4D97-AF65-F5344CB8AC3E}">
        <p14:creationId xmlns:p14="http://schemas.microsoft.com/office/powerpoint/2010/main" val="41124509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7365" y="796834"/>
            <a:ext cx="10577504" cy="4323806"/>
          </a:xfrm>
        </p:spPr>
        <p:txBody>
          <a:bodyPr>
            <a:normAutofit/>
          </a:bodyPr>
          <a:lstStyle/>
          <a:p>
            <a:pPr algn="r"/>
            <a:r>
              <a:rPr lang="ar-MA" dirty="0"/>
              <a:t>	</a:t>
            </a:r>
            <a:r>
              <a:rPr lang="ar-MA" sz="2700" b="1" dirty="0">
                <a:solidFill>
                  <a:srgbClr val="7030A0"/>
                </a:solidFill>
              </a:rPr>
              <a:t>مراحل ارتكاب الركن </a:t>
            </a:r>
            <a:r>
              <a:rPr lang="ar-MA" sz="2700" b="1" dirty="0" smtClean="0">
                <a:solidFill>
                  <a:srgbClr val="7030A0"/>
                </a:solidFill>
              </a:rPr>
              <a:t>المادي</a:t>
            </a:r>
            <a:r>
              <a:rPr lang="ar-MA" sz="2700" dirty="0">
                <a:solidFill>
                  <a:schemeClr val="tx1"/>
                </a:solidFill>
              </a:rPr>
              <a:t/>
            </a:r>
            <a:br>
              <a:rPr lang="ar-MA" sz="2700" dirty="0">
                <a:solidFill>
                  <a:schemeClr val="tx1"/>
                </a:solidFill>
              </a:rPr>
            </a:br>
            <a:r>
              <a:rPr lang="ar-MA" sz="2700" b="1" dirty="0">
                <a:solidFill>
                  <a:schemeClr val="tx1"/>
                </a:solidFill>
              </a:rPr>
              <a:t>مراجل الجريمة  4 :</a:t>
            </a:r>
            <a:r>
              <a:rPr lang="ar-MA" sz="2700" dirty="0">
                <a:solidFill>
                  <a:schemeClr val="tx1"/>
                </a:solidFill>
              </a:rPr>
              <a:t/>
            </a:r>
            <a:br>
              <a:rPr lang="ar-MA" sz="2700" dirty="0">
                <a:solidFill>
                  <a:schemeClr val="tx1"/>
                </a:solidFill>
              </a:rPr>
            </a:br>
            <a:r>
              <a:rPr lang="ar-MA" sz="2700" dirty="0">
                <a:solidFill>
                  <a:schemeClr val="tx1"/>
                </a:solidFill>
              </a:rPr>
              <a:t>المرحلة 1 : </a:t>
            </a:r>
            <a:r>
              <a:rPr lang="ar-MA" sz="2700" b="1" dirty="0">
                <a:solidFill>
                  <a:schemeClr val="tx1"/>
                </a:solidFill>
              </a:rPr>
              <a:t>فكرة في ذهن الجاني.</a:t>
            </a:r>
            <a:br>
              <a:rPr lang="ar-MA" sz="2700" b="1" dirty="0">
                <a:solidFill>
                  <a:schemeClr val="tx1"/>
                </a:solidFill>
              </a:rPr>
            </a:br>
            <a:r>
              <a:rPr lang="ar-MA" sz="2700" dirty="0">
                <a:solidFill>
                  <a:schemeClr val="tx1"/>
                </a:solidFill>
              </a:rPr>
              <a:t>المرحلة 2 : تهيئ وتحضير لارتكاب الجريمة(ا</a:t>
            </a:r>
            <a:r>
              <a:rPr lang="ar-MA" sz="2700" b="1" dirty="0">
                <a:solidFill>
                  <a:schemeClr val="tx1"/>
                </a:solidFill>
              </a:rPr>
              <a:t>لاعمال التحضيرية</a:t>
            </a:r>
            <a:r>
              <a:rPr lang="ar-MA" sz="2700" dirty="0">
                <a:solidFill>
                  <a:schemeClr val="tx1"/>
                </a:solidFill>
              </a:rPr>
              <a:t>).</a:t>
            </a:r>
            <a:br>
              <a:rPr lang="ar-MA" sz="2700" dirty="0">
                <a:solidFill>
                  <a:schemeClr val="tx1"/>
                </a:solidFill>
              </a:rPr>
            </a:br>
            <a:r>
              <a:rPr lang="ar-MA" sz="2700" dirty="0" smtClean="0">
                <a:solidFill>
                  <a:schemeClr val="tx1"/>
                </a:solidFill>
              </a:rPr>
              <a:t> </a:t>
            </a:r>
            <a:r>
              <a:rPr lang="ar-MA" sz="2700" dirty="0">
                <a:solidFill>
                  <a:schemeClr val="tx1"/>
                </a:solidFill>
              </a:rPr>
              <a:t>بدء في تنفيذ الجريمة ( </a:t>
            </a:r>
            <a:r>
              <a:rPr lang="ar-MA" sz="2700" dirty="0" smtClean="0">
                <a:solidFill>
                  <a:schemeClr val="tx1"/>
                </a:solidFill>
              </a:rPr>
              <a:t>ا</a:t>
            </a:r>
            <a:r>
              <a:rPr lang="ar-MA" sz="2700" b="1" dirty="0" smtClean="0">
                <a:solidFill>
                  <a:schemeClr val="tx1"/>
                </a:solidFill>
              </a:rPr>
              <a:t>لشروع</a:t>
            </a:r>
            <a:r>
              <a:rPr lang="ar-MA" sz="2700" dirty="0" smtClean="0">
                <a:solidFill>
                  <a:schemeClr val="tx1"/>
                </a:solidFill>
              </a:rPr>
              <a:t> )</a:t>
            </a:r>
            <a:r>
              <a:rPr lang="ar-MA" sz="2700" dirty="0">
                <a:solidFill>
                  <a:schemeClr val="tx1"/>
                </a:solidFill>
              </a:rPr>
              <a:t>	</a:t>
            </a:r>
            <a:r>
              <a:rPr lang="ar-MA" sz="2700" dirty="0" smtClean="0">
                <a:solidFill>
                  <a:schemeClr val="tx1"/>
                </a:solidFill>
              </a:rPr>
              <a:t> المرحلة</a:t>
            </a:r>
            <a:r>
              <a:rPr lang="ar-JO" sz="2700" dirty="0" smtClean="0">
                <a:solidFill>
                  <a:schemeClr val="tx1"/>
                </a:solidFill>
              </a:rPr>
              <a:t>3  : </a:t>
            </a:r>
            <a:r>
              <a:rPr lang="ar-MA" sz="2700" dirty="0" smtClean="0">
                <a:solidFill>
                  <a:schemeClr val="tx1"/>
                </a:solidFill>
              </a:rPr>
              <a:t>(البدء </a:t>
            </a:r>
            <a:r>
              <a:rPr lang="ar-MA" sz="2700" dirty="0">
                <a:solidFill>
                  <a:schemeClr val="tx1"/>
                </a:solidFill>
              </a:rPr>
              <a:t>في </a:t>
            </a:r>
            <a:r>
              <a:rPr lang="ar-MA" sz="2700" dirty="0" smtClean="0">
                <a:solidFill>
                  <a:schemeClr val="tx1"/>
                </a:solidFill>
              </a:rPr>
              <a:t>التنفيذ)</a:t>
            </a:r>
            <a:r>
              <a:rPr lang="ar-MA" sz="2700" dirty="0">
                <a:solidFill>
                  <a:schemeClr val="tx1"/>
                </a:solidFill>
              </a:rPr>
              <a:t/>
            </a:r>
            <a:br>
              <a:rPr lang="ar-MA" sz="2700" dirty="0">
                <a:solidFill>
                  <a:schemeClr val="tx1"/>
                </a:solidFill>
              </a:rPr>
            </a:br>
            <a:r>
              <a:rPr lang="ar-MA" sz="2700" dirty="0">
                <a:solidFill>
                  <a:schemeClr val="tx1"/>
                </a:solidFill>
              </a:rPr>
              <a:t>المرحلة 4 : </a:t>
            </a:r>
            <a:r>
              <a:rPr lang="ar-MA" sz="2700" b="1" dirty="0">
                <a:solidFill>
                  <a:schemeClr val="tx1"/>
                </a:solidFill>
              </a:rPr>
              <a:t>تحقق </a:t>
            </a:r>
            <a:r>
              <a:rPr lang="ar-MA" sz="2700" b="1" dirty="0" smtClean="0">
                <a:solidFill>
                  <a:schemeClr val="tx1"/>
                </a:solidFill>
              </a:rPr>
              <a:t>النتيجة الجرمية</a:t>
            </a:r>
            <a:r>
              <a:rPr lang="ar-MA" sz="2700" dirty="0" smtClean="0">
                <a:solidFill>
                  <a:schemeClr val="tx1"/>
                </a:solidFill>
              </a:rPr>
              <a:t>.</a:t>
            </a:r>
            <a:r>
              <a:rPr lang="ar-MA" sz="2700" dirty="0">
                <a:solidFill>
                  <a:schemeClr val="tx1"/>
                </a:solidFill>
              </a:rPr>
              <a:t/>
            </a:r>
            <a:br>
              <a:rPr lang="ar-MA" sz="2700" dirty="0">
                <a:solidFill>
                  <a:schemeClr val="tx1"/>
                </a:solidFill>
              </a:rPr>
            </a:br>
            <a:r>
              <a:rPr lang="ar-MA" sz="2700" dirty="0">
                <a:solidFill>
                  <a:schemeClr val="tx1"/>
                </a:solidFill>
              </a:rPr>
              <a:t>والمشرع المغربي يعاقب فقط على المرحلة 3 و 4 ، </a:t>
            </a:r>
            <a:r>
              <a:rPr lang="ar-MA" sz="2700" dirty="0" smtClean="0">
                <a:solidFill>
                  <a:schemeClr val="tx1"/>
                </a:solidFill>
              </a:rPr>
              <a:t>ولتوضيح  هذه المراحل  </a:t>
            </a:r>
            <a:r>
              <a:rPr lang="ar-MA" sz="2700" dirty="0">
                <a:solidFill>
                  <a:schemeClr val="tx1"/>
                </a:solidFill>
              </a:rPr>
              <a:t>يجب دراسة </a:t>
            </a:r>
            <a:r>
              <a:rPr lang="ar-MA" sz="2700" dirty="0" smtClean="0">
                <a:solidFill>
                  <a:schemeClr val="tx1"/>
                </a:solidFill>
              </a:rPr>
              <a:t>:</a:t>
            </a:r>
            <a:r>
              <a:rPr lang="ar-MA" sz="2700" dirty="0">
                <a:solidFill>
                  <a:schemeClr val="tx1"/>
                </a:solidFill>
              </a:rPr>
              <a:t/>
            </a:r>
            <a:br>
              <a:rPr lang="ar-MA" sz="2700" dirty="0">
                <a:solidFill>
                  <a:schemeClr val="tx1"/>
                </a:solidFill>
              </a:rPr>
            </a:br>
            <a:endParaRPr lang="fr-FR" sz="2700" dirty="0">
              <a:solidFill>
                <a:schemeClr val="tx1"/>
              </a:solidFill>
            </a:endParaRPr>
          </a:p>
        </p:txBody>
      </p:sp>
      <p:sp>
        <p:nvSpPr>
          <p:cNvPr id="3" name="Espace réservé du contenu 2"/>
          <p:cNvSpPr>
            <a:spLocks noGrp="1"/>
          </p:cNvSpPr>
          <p:nvPr>
            <p:ph idx="1"/>
          </p:nvPr>
        </p:nvSpPr>
        <p:spPr>
          <a:xfrm>
            <a:off x="178579" y="7024255"/>
            <a:ext cx="11575471" cy="297872"/>
          </a:xfrm>
        </p:spPr>
        <p:txBody>
          <a:bodyPr>
            <a:normAutofit fontScale="47500" lnSpcReduction="20000"/>
          </a:bodyPr>
          <a:lstStyle/>
          <a:p>
            <a:endParaRPr lang="fr-FR" dirty="0"/>
          </a:p>
        </p:txBody>
      </p:sp>
    </p:spTree>
    <p:extLst>
      <p:ext uri="{BB962C8B-B14F-4D97-AF65-F5344CB8AC3E}">
        <p14:creationId xmlns:p14="http://schemas.microsoft.com/office/powerpoint/2010/main" val="211611982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88273" y="444138"/>
            <a:ext cx="10829110" cy="5656216"/>
          </a:xfrm>
        </p:spPr>
        <p:txBody>
          <a:bodyPr>
            <a:normAutofit fontScale="90000"/>
          </a:bodyPr>
          <a:lstStyle/>
          <a:p>
            <a:pPr algn="r"/>
            <a:r>
              <a:rPr lang="ar-MA" sz="2700" b="1" dirty="0"/>
              <a:t>التنظيم التشريعي للمحاولة </a:t>
            </a:r>
            <a:r>
              <a:rPr lang="ar-MA" sz="2700" dirty="0"/>
              <a:t/>
            </a:r>
            <a:br>
              <a:rPr lang="ar-MA" sz="2700" dirty="0"/>
            </a:br>
            <a:r>
              <a:rPr lang="ar-MA" sz="2700" dirty="0">
                <a:solidFill>
                  <a:schemeClr val="tx1"/>
                </a:solidFill>
              </a:rPr>
              <a:t>هناك 4 فصول في القانون الجنائي المغربي تتعلق بالمحاولة وهي (الفصل 114/الفصل 115/الفصل 116/الفصل 117).</a:t>
            </a:r>
            <a:br>
              <a:rPr lang="ar-MA" sz="2700" dirty="0">
                <a:solidFill>
                  <a:schemeClr val="tx1"/>
                </a:solidFill>
              </a:rPr>
            </a:br>
            <a:r>
              <a:rPr lang="ar-MA" sz="2700" dirty="0">
                <a:solidFill>
                  <a:schemeClr val="tx1"/>
                </a:solidFill>
              </a:rPr>
              <a:t/>
            </a:r>
            <a:br>
              <a:rPr lang="ar-MA" sz="2700" dirty="0">
                <a:solidFill>
                  <a:schemeClr val="tx1"/>
                </a:solidFill>
              </a:rPr>
            </a:br>
            <a:r>
              <a:rPr lang="ar-MA" sz="2700" b="1" dirty="0" smtClean="0">
                <a:solidFill>
                  <a:schemeClr val="tx1"/>
                </a:solidFill>
              </a:rPr>
              <a:t>تمييز </a:t>
            </a:r>
            <a:r>
              <a:rPr lang="ar-MA" sz="2700" b="1" dirty="0">
                <a:solidFill>
                  <a:schemeClr val="tx1"/>
                </a:solidFill>
              </a:rPr>
              <a:t>الأعمال التحضيرية عن الأعمال المكونة للشروع </a:t>
            </a:r>
            <a:r>
              <a:rPr lang="ar-MA" sz="2700" dirty="0">
                <a:solidFill>
                  <a:schemeClr val="tx1"/>
                </a:solidFill>
              </a:rPr>
              <a:t>:</a:t>
            </a:r>
            <a:br>
              <a:rPr lang="ar-MA" sz="2700" dirty="0">
                <a:solidFill>
                  <a:schemeClr val="tx1"/>
                </a:solidFill>
              </a:rPr>
            </a:br>
            <a:r>
              <a:rPr lang="ar-MA" sz="2700" dirty="0">
                <a:solidFill>
                  <a:schemeClr val="tx1"/>
                </a:solidFill>
              </a:rPr>
              <a:t>	</a:t>
            </a:r>
            <a:r>
              <a:rPr lang="ar-MA" sz="2700" u="sng" dirty="0">
                <a:solidFill>
                  <a:schemeClr val="tx1"/>
                </a:solidFill>
              </a:rPr>
              <a:t>مرحلة التحضير للجريمة</a:t>
            </a:r>
            <a:r>
              <a:rPr lang="ar-MA" sz="2700" dirty="0">
                <a:solidFill>
                  <a:schemeClr val="tx1"/>
                </a:solidFill>
              </a:rPr>
              <a:t>: هذه المرحلة ليس فيها عقاب مالم تشكل جريمة في حد ذاتها(كشراء سلاح لارتكاب جريمة قتل)</a:t>
            </a:r>
            <a:br>
              <a:rPr lang="ar-MA" sz="2700" dirty="0">
                <a:solidFill>
                  <a:schemeClr val="tx1"/>
                </a:solidFill>
              </a:rPr>
            </a:br>
            <a:r>
              <a:rPr lang="ar-MA" sz="2700" dirty="0">
                <a:solidFill>
                  <a:schemeClr val="tx1"/>
                </a:solidFill>
              </a:rPr>
              <a:t>	</a:t>
            </a:r>
            <a:r>
              <a:rPr lang="ar-MA" sz="2700" u="sng" dirty="0">
                <a:solidFill>
                  <a:schemeClr val="tx1"/>
                </a:solidFill>
              </a:rPr>
              <a:t>مرحلة الشروع في الجريمة</a:t>
            </a:r>
            <a:r>
              <a:rPr lang="ar-MA" sz="2700" dirty="0">
                <a:solidFill>
                  <a:schemeClr val="tx1"/>
                </a:solidFill>
              </a:rPr>
              <a:t>: هذه المرحلة فيها عقاب، </a:t>
            </a:r>
            <a:r>
              <a:rPr lang="ar-MA" sz="2700" dirty="0" smtClean="0">
                <a:solidFill>
                  <a:schemeClr val="tx1"/>
                </a:solidFill>
              </a:rPr>
              <a:t>وهي ما يطلق عليه </a:t>
            </a:r>
            <a:r>
              <a:rPr lang="ar-MA" sz="2700" b="1" dirty="0" smtClean="0">
                <a:solidFill>
                  <a:schemeClr val="tx1"/>
                </a:solidFill>
              </a:rPr>
              <a:t>المحاولة</a:t>
            </a:r>
            <a:r>
              <a:rPr lang="ar-MA" sz="2700" dirty="0" smtClean="0">
                <a:solidFill>
                  <a:schemeClr val="tx1"/>
                </a:solidFill>
              </a:rPr>
              <a:t> كمحاولة </a:t>
            </a:r>
            <a:r>
              <a:rPr lang="ar-MA" sz="2700" dirty="0">
                <a:solidFill>
                  <a:schemeClr val="tx1"/>
                </a:solidFill>
              </a:rPr>
              <a:t>القتل أو كمحاولة السرقة.</a:t>
            </a:r>
            <a:br>
              <a:rPr lang="ar-MA" sz="2700" dirty="0">
                <a:solidFill>
                  <a:schemeClr val="tx1"/>
                </a:solidFill>
              </a:rPr>
            </a:br>
            <a:r>
              <a:rPr lang="ar-MA" sz="2700" b="1" dirty="0">
                <a:solidFill>
                  <a:schemeClr val="tx1"/>
                </a:solidFill>
              </a:rPr>
              <a:t>عناصر المحاولة </a:t>
            </a:r>
            <a:r>
              <a:rPr lang="ar-MA" sz="2700" dirty="0">
                <a:solidFill>
                  <a:schemeClr val="tx1"/>
                </a:solidFill>
              </a:rPr>
              <a:t>:</a:t>
            </a:r>
            <a:br>
              <a:rPr lang="ar-MA" sz="2700" dirty="0">
                <a:solidFill>
                  <a:schemeClr val="tx1"/>
                </a:solidFill>
              </a:rPr>
            </a:br>
            <a:r>
              <a:rPr lang="ar-MA" sz="2700" dirty="0">
                <a:solidFill>
                  <a:schemeClr val="tx1"/>
                </a:solidFill>
              </a:rPr>
              <a:t>لقيام أية محاولة يلزم توفر شرطين :</a:t>
            </a:r>
            <a:br>
              <a:rPr lang="ar-MA" sz="2700" dirty="0">
                <a:solidFill>
                  <a:schemeClr val="tx1"/>
                </a:solidFill>
              </a:rPr>
            </a:br>
            <a:r>
              <a:rPr lang="ar-MA" sz="2700" dirty="0">
                <a:solidFill>
                  <a:schemeClr val="tx1"/>
                </a:solidFill>
              </a:rPr>
              <a:t>	</a:t>
            </a:r>
            <a:r>
              <a:rPr lang="ar-MA" sz="2700" b="1" u="sng" dirty="0">
                <a:solidFill>
                  <a:srgbClr val="7030A0"/>
                </a:solidFill>
              </a:rPr>
              <a:t>شرط مادي </a:t>
            </a:r>
            <a:r>
              <a:rPr lang="ar-MA" sz="2700" dirty="0">
                <a:solidFill>
                  <a:schemeClr val="tx1"/>
                </a:solidFill>
              </a:rPr>
              <a:t>: </a:t>
            </a:r>
            <a:r>
              <a:rPr lang="ar-MA" sz="2700" b="1" dirty="0">
                <a:solidFill>
                  <a:srgbClr val="7030A0"/>
                </a:solidFill>
              </a:rPr>
              <a:t>أي البدء في </a:t>
            </a:r>
            <a:r>
              <a:rPr lang="ar-MA" sz="2700" b="1" dirty="0" smtClean="0">
                <a:solidFill>
                  <a:srgbClr val="7030A0"/>
                </a:solidFill>
              </a:rPr>
              <a:t>التنفيذ</a:t>
            </a:r>
            <a:r>
              <a:rPr lang="ar-MA" sz="2700" dirty="0" smtClean="0">
                <a:solidFill>
                  <a:schemeClr val="tx1"/>
                </a:solidFill>
              </a:rPr>
              <a:t>.</a:t>
            </a:r>
            <a:r>
              <a:rPr lang="ar-JO" sz="2700" dirty="0" smtClean="0">
                <a:solidFill>
                  <a:schemeClr val="tx1"/>
                </a:solidFill>
              </a:rPr>
              <a:t/>
            </a:r>
            <a:br>
              <a:rPr lang="ar-JO" sz="2700" dirty="0" smtClean="0">
                <a:solidFill>
                  <a:schemeClr val="tx1"/>
                </a:solidFill>
              </a:rPr>
            </a:br>
            <a:r>
              <a:rPr lang="ar-MA" sz="2700" dirty="0">
                <a:solidFill>
                  <a:schemeClr val="tx1"/>
                </a:solidFill>
              </a:rPr>
              <a:t>	</a:t>
            </a:r>
            <a:r>
              <a:rPr lang="ar-MA" sz="2700" b="1" u="sng" dirty="0">
                <a:solidFill>
                  <a:schemeClr val="tx2">
                    <a:lumMod val="60000"/>
                    <a:lumOff val="40000"/>
                  </a:schemeClr>
                </a:solidFill>
              </a:rPr>
              <a:t>شرط معنوي </a:t>
            </a:r>
            <a:r>
              <a:rPr lang="ar-MA" sz="2700" dirty="0">
                <a:solidFill>
                  <a:schemeClr val="tx1"/>
                </a:solidFill>
              </a:rPr>
              <a:t>: </a:t>
            </a:r>
            <a:r>
              <a:rPr lang="ar-MA" sz="2700" b="1" u="sng" dirty="0">
                <a:solidFill>
                  <a:schemeClr val="tx2">
                    <a:lumMod val="60000"/>
                    <a:lumOff val="40000"/>
                  </a:schemeClr>
                </a:solidFill>
              </a:rPr>
              <a:t>انعدام</a:t>
            </a:r>
            <a:r>
              <a:rPr lang="ar-MA" sz="2700" u="sng" dirty="0">
                <a:solidFill>
                  <a:schemeClr val="tx2">
                    <a:lumMod val="60000"/>
                    <a:lumOff val="40000"/>
                  </a:schemeClr>
                </a:solidFill>
              </a:rPr>
              <a:t> </a:t>
            </a:r>
            <a:r>
              <a:rPr lang="ar-MA" sz="2700" b="1" u="sng" dirty="0">
                <a:solidFill>
                  <a:schemeClr val="tx2">
                    <a:lumMod val="60000"/>
                    <a:lumOff val="40000"/>
                  </a:schemeClr>
                </a:solidFill>
              </a:rPr>
              <a:t>العدول الإرادي </a:t>
            </a:r>
            <a:r>
              <a:rPr lang="ar-MA" sz="2700" dirty="0">
                <a:solidFill>
                  <a:schemeClr val="tx1"/>
                </a:solidFill>
              </a:rPr>
              <a:t>ويقصد </a:t>
            </a:r>
            <a:r>
              <a:rPr lang="ar-MA" sz="2700" dirty="0" err="1">
                <a:solidFill>
                  <a:schemeClr val="tx1"/>
                </a:solidFill>
              </a:rPr>
              <a:t>به</a:t>
            </a:r>
            <a:r>
              <a:rPr lang="ar-MA" sz="2700" dirty="0">
                <a:solidFill>
                  <a:schemeClr val="tx1"/>
                </a:solidFill>
              </a:rPr>
              <a:t> </a:t>
            </a:r>
            <a:r>
              <a:rPr lang="ar-MA" sz="2700" dirty="0" smtClean="0">
                <a:solidFill>
                  <a:schemeClr val="tx1"/>
                </a:solidFill>
              </a:rPr>
              <a:t>( </a:t>
            </a:r>
            <a:r>
              <a:rPr lang="ar-JO" sz="2700" dirty="0" smtClean="0">
                <a:solidFill>
                  <a:schemeClr val="tx1"/>
                </a:solidFill>
              </a:rPr>
              <a:t>انعدام </a:t>
            </a:r>
            <a:r>
              <a:rPr lang="ar-MA" sz="2700" dirty="0" smtClean="0">
                <a:solidFill>
                  <a:schemeClr val="tx1"/>
                </a:solidFill>
              </a:rPr>
              <a:t>التراجع </a:t>
            </a:r>
            <a:r>
              <a:rPr lang="ar-MA" sz="2700" dirty="0">
                <a:solidFill>
                  <a:schemeClr val="tx1"/>
                </a:solidFill>
              </a:rPr>
              <a:t>الاختياري دون تدخل أي عامل أجنبي بعد البدء في ارتكاب الجريمة).</a:t>
            </a:r>
            <a:br>
              <a:rPr lang="ar-MA" sz="2700" dirty="0">
                <a:solidFill>
                  <a:schemeClr val="tx1"/>
                </a:solidFill>
              </a:rPr>
            </a:br>
            <a:r>
              <a:rPr lang="ar-MA" sz="2700" dirty="0">
                <a:solidFill>
                  <a:schemeClr val="tx1"/>
                </a:solidFill>
              </a:rPr>
              <a:t>ويعتبر العدول إراديا فقط إذا لم تتحقق النتيجة </a:t>
            </a:r>
          </a:p>
        </p:txBody>
      </p:sp>
      <p:sp>
        <p:nvSpPr>
          <p:cNvPr id="3" name="Espace réservé du contenu 2"/>
          <p:cNvSpPr>
            <a:spLocks noGrp="1"/>
          </p:cNvSpPr>
          <p:nvPr>
            <p:ph idx="1"/>
          </p:nvPr>
        </p:nvSpPr>
        <p:spPr>
          <a:xfrm flipV="1">
            <a:off x="677335" y="7169731"/>
            <a:ext cx="8596668" cy="353291"/>
          </a:xfrm>
        </p:spPr>
        <p:txBody>
          <a:bodyPr>
            <a:normAutofit fontScale="62500" lnSpcReduction="20000"/>
          </a:bodyPr>
          <a:lstStyle/>
          <a:p>
            <a:endParaRPr lang="fr-FR" dirty="0"/>
          </a:p>
        </p:txBody>
      </p:sp>
    </p:spTree>
    <p:extLst>
      <p:ext uri="{BB962C8B-B14F-4D97-AF65-F5344CB8AC3E}">
        <p14:creationId xmlns:p14="http://schemas.microsoft.com/office/powerpoint/2010/main" val="119190162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0"/>
            <a:ext cx="10138711" cy="5577840"/>
          </a:xfrm>
        </p:spPr>
        <p:txBody>
          <a:bodyPr>
            <a:normAutofit/>
          </a:bodyPr>
          <a:lstStyle/>
          <a:p>
            <a:pPr algn="r"/>
            <a:r>
              <a:rPr lang="ar-MA" dirty="0">
                <a:solidFill>
                  <a:srgbClr val="0070C0"/>
                </a:solidFill>
              </a:rPr>
              <a:t>صور </a:t>
            </a:r>
            <a:r>
              <a:rPr lang="ar-MA" dirty="0" smtClean="0">
                <a:solidFill>
                  <a:srgbClr val="0070C0"/>
                </a:solidFill>
              </a:rPr>
              <a:t>المحاولة</a:t>
            </a:r>
            <a:r>
              <a:rPr lang="ar-MA" sz="2700" dirty="0">
                <a:solidFill>
                  <a:schemeClr val="tx1"/>
                </a:solidFill>
              </a:rPr>
              <a:t/>
            </a:r>
            <a:br>
              <a:rPr lang="ar-MA" sz="2700" dirty="0">
                <a:solidFill>
                  <a:schemeClr val="tx1"/>
                </a:solidFill>
              </a:rPr>
            </a:br>
            <a:r>
              <a:rPr lang="ar-MA" sz="2700" dirty="0">
                <a:solidFill>
                  <a:schemeClr val="tx1"/>
                </a:solidFill>
              </a:rPr>
              <a:t>	المحاولة في صورة </a:t>
            </a:r>
            <a:r>
              <a:rPr lang="ar-MA" sz="2700" b="1" dirty="0">
                <a:solidFill>
                  <a:schemeClr val="tx1"/>
                </a:solidFill>
              </a:rPr>
              <a:t>الجريمة الموقوفة </a:t>
            </a:r>
            <a:r>
              <a:rPr lang="ar-MA" sz="2700" dirty="0">
                <a:solidFill>
                  <a:schemeClr val="tx1"/>
                </a:solidFill>
              </a:rPr>
              <a:t>: هي كل جريمة يبدأ الفاعل في تنفيذها فعلا ، إلا أنه يتوقف عن إتمام هذا التنفيذ لسبب خارجي عن إرادته كــــــ:</a:t>
            </a:r>
            <a:br>
              <a:rPr lang="ar-MA" sz="2700" dirty="0">
                <a:solidFill>
                  <a:schemeClr val="tx1"/>
                </a:solidFill>
              </a:rPr>
            </a:br>
            <a:r>
              <a:rPr lang="fr-FR" sz="2700" dirty="0">
                <a:solidFill>
                  <a:schemeClr val="tx1"/>
                </a:solidFill>
              </a:rPr>
              <a:t>	</a:t>
            </a:r>
            <a:r>
              <a:rPr lang="ar-MA" sz="2700" dirty="0">
                <a:solidFill>
                  <a:schemeClr val="tx1"/>
                </a:solidFill>
              </a:rPr>
              <a:t>هروب المجني عليه من وجه الجاني </a:t>
            </a:r>
            <a:r>
              <a:rPr lang="ar-MA" sz="2700" dirty="0" smtClean="0">
                <a:solidFill>
                  <a:schemeClr val="tx1"/>
                </a:solidFill>
              </a:rPr>
              <a:t>الذي يقصد </a:t>
            </a:r>
            <a:r>
              <a:rPr lang="ar-MA" sz="2700" dirty="0">
                <a:solidFill>
                  <a:schemeClr val="tx1"/>
                </a:solidFill>
              </a:rPr>
              <a:t>طعنه بسكين.</a:t>
            </a:r>
            <a:br>
              <a:rPr lang="ar-MA" sz="2700" dirty="0">
                <a:solidFill>
                  <a:schemeClr val="tx1"/>
                </a:solidFill>
              </a:rPr>
            </a:br>
            <a:r>
              <a:rPr lang="fr-FR" sz="2700" dirty="0">
                <a:solidFill>
                  <a:schemeClr val="tx1"/>
                </a:solidFill>
              </a:rPr>
              <a:t>	</a:t>
            </a:r>
            <a:r>
              <a:rPr lang="ar-MA" sz="2700" dirty="0" smtClean="0">
                <a:solidFill>
                  <a:schemeClr val="tx1"/>
                </a:solidFill>
              </a:rPr>
              <a:t>صورة </a:t>
            </a:r>
            <a:r>
              <a:rPr lang="ar-MA" sz="2700" b="1" dirty="0" smtClean="0">
                <a:solidFill>
                  <a:schemeClr val="tx1"/>
                </a:solidFill>
              </a:rPr>
              <a:t>الجريمة الخائبة </a:t>
            </a:r>
            <a:r>
              <a:rPr lang="ar-MA" sz="2700" dirty="0" smtClean="0">
                <a:solidFill>
                  <a:schemeClr val="tx1"/>
                </a:solidFill>
              </a:rPr>
              <a:t>:وهي التي يخيب فيها مسعى الجاني </a:t>
            </a:r>
            <a:r>
              <a:rPr lang="ar-MA" sz="2700" dirty="0">
                <a:solidFill>
                  <a:schemeClr val="tx1"/>
                </a:solidFill>
              </a:rPr>
              <a:t>ويكلل </a:t>
            </a:r>
            <a:r>
              <a:rPr lang="ar-MA" sz="2700" dirty="0" smtClean="0">
                <a:solidFill>
                  <a:schemeClr val="tx1"/>
                </a:solidFill>
              </a:rPr>
              <a:t>بالفشل ومثالها:</a:t>
            </a:r>
            <a:r>
              <a:rPr lang="ar-MA" sz="2700" dirty="0">
                <a:solidFill>
                  <a:schemeClr val="tx1"/>
                </a:solidFill>
              </a:rPr>
              <a:t/>
            </a:r>
            <a:br>
              <a:rPr lang="ar-MA" sz="2700" dirty="0">
                <a:solidFill>
                  <a:schemeClr val="tx1"/>
                </a:solidFill>
              </a:rPr>
            </a:br>
            <a:r>
              <a:rPr lang="fr-FR" sz="2700" dirty="0">
                <a:solidFill>
                  <a:schemeClr val="tx1"/>
                </a:solidFill>
              </a:rPr>
              <a:t>	</a:t>
            </a:r>
            <a:r>
              <a:rPr lang="ar-MA" sz="2700" dirty="0" smtClean="0">
                <a:solidFill>
                  <a:schemeClr val="tx1"/>
                </a:solidFill>
              </a:rPr>
              <a:t> أن يطلق الجاني رصاصة </a:t>
            </a:r>
            <a:r>
              <a:rPr lang="ar-MA" sz="2700" dirty="0">
                <a:solidFill>
                  <a:schemeClr val="tx1"/>
                </a:solidFill>
              </a:rPr>
              <a:t>على المجني </a:t>
            </a:r>
            <a:r>
              <a:rPr lang="ar-MA" sz="2700" dirty="0" smtClean="0">
                <a:solidFill>
                  <a:schemeClr val="tx1"/>
                </a:solidFill>
              </a:rPr>
              <a:t>عليه و يخطئه في </a:t>
            </a:r>
            <a:r>
              <a:rPr lang="ar-MA" dirty="0">
                <a:solidFill>
                  <a:schemeClr val="tx1"/>
                </a:solidFill>
              </a:rPr>
              <a:t>التصويب.</a:t>
            </a:r>
          </a:p>
        </p:txBody>
      </p:sp>
      <p:sp>
        <p:nvSpPr>
          <p:cNvPr id="3" name="Espace réservé du contenu 2"/>
          <p:cNvSpPr>
            <a:spLocks noGrp="1"/>
          </p:cNvSpPr>
          <p:nvPr>
            <p:ph idx="1"/>
          </p:nvPr>
        </p:nvSpPr>
        <p:spPr>
          <a:xfrm flipV="1">
            <a:off x="926719" y="7392192"/>
            <a:ext cx="8596668" cy="2042765"/>
          </a:xfrm>
        </p:spPr>
        <p:txBody>
          <a:bodyPr/>
          <a:lstStyle/>
          <a:p>
            <a:endParaRPr lang="fr-FR" dirty="0"/>
          </a:p>
        </p:txBody>
      </p:sp>
    </p:spTree>
    <p:extLst>
      <p:ext uri="{BB962C8B-B14F-4D97-AF65-F5344CB8AC3E}">
        <p14:creationId xmlns:p14="http://schemas.microsoft.com/office/powerpoint/2010/main" val="369311887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602674"/>
            <a:ext cx="8596668" cy="602673"/>
          </a:xfrm>
        </p:spPr>
        <p:txBody>
          <a:bodyPr>
            <a:normAutofit fontScale="90000"/>
          </a:bodyPr>
          <a:lstStyle/>
          <a:p>
            <a:endParaRPr lang="fr-FR" dirty="0"/>
          </a:p>
        </p:txBody>
      </p:sp>
      <p:sp>
        <p:nvSpPr>
          <p:cNvPr id="3" name="Espace réservé du contenu 2"/>
          <p:cNvSpPr>
            <a:spLocks noGrp="1"/>
          </p:cNvSpPr>
          <p:nvPr>
            <p:ph idx="1"/>
          </p:nvPr>
        </p:nvSpPr>
        <p:spPr>
          <a:xfrm>
            <a:off x="1383919" y="391885"/>
            <a:ext cx="10242024" cy="6216731"/>
          </a:xfrm>
        </p:spPr>
        <p:txBody>
          <a:bodyPr>
            <a:normAutofit/>
          </a:bodyPr>
          <a:lstStyle/>
          <a:p>
            <a:pPr marL="0" indent="0" algn="r">
              <a:buNone/>
            </a:pPr>
            <a:r>
              <a:rPr lang="ar-MA" dirty="0"/>
              <a:t>	</a:t>
            </a:r>
            <a:r>
              <a:rPr lang="ar-MA" sz="2600" b="1" dirty="0"/>
              <a:t>المحاولة في صورة الجريمة المستحيلة </a:t>
            </a:r>
            <a:r>
              <a:rPr lang="ar-MA" sz="2600" dirty="0"/>
              <a:t>: هي كل جريمة لا يمكن أن تتحقق </a:t>
            </a:r>
            <a:r>
              <a:rPr lang="ar-MA" sz="2600" dirty="0" smtClean="0"/>
              <a:t>فيها </a:t>
            </a:r>
            <a:r>
              <a:rPr lang="ar-MA" sz="2600" dirty="0"/>
              <a:t>النتيجة </a:t>
            </a:r>
            <a:r>
              <a:rPr lang="ar-MA" sz="2600" b="1" dirty="0"/>
              <a:t>لاستحالة</a:t>
            </a:r>
            <a:r>
              <a:rPr lang="ar-MA" sz="2600" dirty="0"/>
              <a:t> ذلك سواء كانت :</a:t>
            </a:r>
          </a:p>
          <a:p>
            <a:pPr lvl="8" algn="r">
              <a:buNone/>
            </a:pPr>
            <a:r>
              <a:rPr lang="ar-MA" sz="2800" b="1" dirty="0" smtClean="0">
                <a:solidFill>
                  <a:srgbClr val="0070C0"/>
                </a:solidFill>
              </a:rPr>
              <a:t>الاستحالة القانونية:</a:t>
            </a:r>
          </a:p>
          <a:p>
            <a:pPr algn="r"/>
            <a:r>
              <a:rPr lang="ar-MA" sz="2600" dirty="0"/>
              <a:t>	</a:t>
            </a:r>
            <a:r>
              <a:rPr lang="ar-MA" sz="2600" dirty="0" smtClean="0"/>
              <a:t>كمن </a:t>
            </a:r>
            <a:r>
              <a:rPr lang="ar-MA" sz="2600" dirty="0"/>
              <a:t>يشرع في سرقة منقولات يعتقد أنها في ملك أخيه ويتبين </a:t>
            </a:r>
            <a:r>
              <a:rPr lang="ar-MA" sz="2600" dirty="0" smtClean="0"/>
              <a:t>بعد ذلك أنها </a:t>
            </a:r>
            <a:r>
              <a:rPr lang="ar-MA" sz="2600" dirty="0"/>
              <a:t>في ملكه هو .	</a:t>
            </a:r>
          </a:p>
          <a:p>
            <a:pPr algn="r"/>
            <a:r>
              <a:rPr lang="ar-MA" sz="2600" b="1" dirty="0" smtClean="0">
                <a:solidFill>
                  <a:srgbClr val="0070C0"/>
                </a:solidFill>
              </a:rPr>
              <a:t>الاستحالة المادية </a:t>
            </a:r>
            <a:r>
              <a:rPr lang="ar-MA" sz="2600" dirty="0" smtClean="0"/>
              <a:t>: كإطلاق النار على شخص دون علم الجاني </a:t>
            </a:r>
            <a:r>
              <a:rPr lang="ar-JO" sz="2600" dirty="0" smtClean="0"/>
              <a:t>أ</a:t>
            </a:r>
            <a:r>
              <a:rPr lang="ar-MA" sz="2600" dirty="0" smtClean="0"/>
              <a:t>ن هدفه قد فارق الحياة قبل اطلاق النار عليه . </a:t>
            </a:r>
          </a:p>
          <a:p>
            <a:pPr algn="r"/>
            <a:r>
              <a:rPr lang="ar-MA" sz="2600" b="1" dirty="0" smtClean="0"/>
              <a:t>عقاب </a:t>
            </a:r>
            <a:r>
              <a:rPr lang="ar-MA" sz="2600" b="1" dirty="0"/>
              <a:t>المحاولة </a:t>
            </a:r>
            <a:r>
              <a:rPr lang="ar-MA" sz="2600" dirty="0"/>
              <a:t>:</a:t>
            </a:r>
          </a:p>
          <a:p>
            <a:pPr marL="0" indent="0" algn="r">
              <a:buNone/>
            </a:pPr>
            <a:r>
              <a:rPr lang="ar-JO" sz="2600" dirty="0" smtClean="0"/>
              <a:t>عقوبة </a:t>
            </a:r>
            <a:r>
              <a:rPr lang="ar-MA" sz="2600" dirty="0" smtClean="0"/>
              <a:t>محاولة الجنايات هي نفس عقوبة الجناية التامة. </a:t>
            </a:r>
            <a:endParaRPr lang="ar-JO" sz="2600" dirty="0" smtClean="0"/>
          </a:p>
          <a:p>
            <a:pPr marL="0" indent="0" algn="r">
              <a:buNone/>
            </a:pPr>
            <a:r>
              <a:rPr lang="ar-MA" sz="2600" dirty="0" smtClean="0"/>
              <a:t>عقوبة محاولة الجنح تكون بمقتضى نص صريح من المشرع.</a:t>
            </a:r>
          </a:p>
          <a:p>
            <a:pPr algn="r"/>
            <a:r>
              <a:rPr lang="ar-MA" sz="2600" dirty="0"/>
              <a:t>	أما المحاولة في المخالفات فلا عقاب عليها </a:t>
            </a:r>
          </a:p>
          <a:p>
            <a:endParaRPr lang="fr-FR" sz="2600" dirty="0"/>
          </a:p>
        </p:txBody>
      </p:sp>
    </p:spTree>
    <p:extLst>
      <p:ext uri="{BB962C8B-B14F-4D97-AF65-F5344CB8AC3E}">
        <p14:creationId xmlns:p14="http://schemas.microsoft.com/office/powerpoint/2010/main" val="421289848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1267691"/>
            <a:ext cx="8596668" cy="900545"/>
          </a:xfrm>
        </p:spPr>
        <p:txBody>
          <a:bodyPr/>
          <a:lstStyle/>
          <a:p>
            <a:endParaRPr lang="fr-FR" dirty="0"/>
          </a:p>
        </p:txBody>
      </p:sp>
      <p:sp>
        <p:nvSpPr>
          <p:cNvPr id="3" name="Espace réservé du contenu 2"/>
          <p:cNvSpPr>
            <a:spLocks noGrp="1"/>
          </p:cNvSpPr>
          <p:nvPr>
            <p:ph idx="1"/>
          </p:nvPr>
        </p:nvSpPr>
        <p:spPr>
          <a:xfrm>
            <a:off x="1522462" y="391886"/>
            <a:ext cx="9985916" cy="6114399"/>
          </a:xfrm>
        </p:spPr>
        <p:txBody>
          <a:bodyPr>
            <a:normAutofit fontScale="85000" lnSpcReduction="20000"/>
          </a:bodyPr>
          <a:lstStyle/>
          <a:p>
            <a:pPr marL="0" indent="0" algn="r">
              <a:buNone/>
            </a:pPr>
            <a:r>
              <a:rPr lang="ar-MA" sz="2800" b="1" dirty="0" smtClean="0">
                <a:solidFill>
                  <a:srgbClr val="0070C0"/>
                </a:solidFill>
              </a:rPr>
              <a:t>المساهمة </a:t>
            </a:r>
            <a:r>
              <a:rPr lang="ar-MA" sz="2800" b="1" dirty="0">
                <a:solidFill>
                  <a:srgbClr val="0070C0"/>
                </a:solidFill>
              </a:rPr>
              <a:t>والمشاركة في </a:t>
            </a:r>
            <a:r>
              <a:rPr lang="ar-MA" sz="2800" b="1" dirty="0" smtClean="0">
                <a:solidFill>
                  <a:srgbClr val="0070C0"/>
                </a:solidFill>
              </a:rPr>
              <a:t>الجريمة: الفصول (من 128 إلى 131 من ق .ج ) </a:t>
            </a:r>
          </a:p>
          <a:p>
            <a:pPr marL="0" indent="0" algn="r">
              <a:buNone/>
            </a:pPr>
            <a:r>
              <a:rPr lang="ar-MA" sz="2800" dirty="0" smtClean="0">
                <a:solidFill>
                  <a:schemeClr val="tx1"/>
                </a:solidFill>
              </a:rPr>
              <a:t>لا ترتكب الجريمة دائما من قبل شخص واحد بل قد تقترف من قبل عدة أشخاص وهنا يتعلق </a:t>
            </a:r>
            <a:r>
              <a:rPr lang="ar-MA" sz="2800" dirty="0" err="1" smtClean="0">
                <a:solidFill>
                  <a:schemeClr val="tx1"/>
                </a:solidFill>
              </a:rPr>
              <a:t>ال</a:t>
            </a:r>
            <a:r>
              <a:rPr lang="ar-JO" sz="2800" dirty="0" smtClean="0">
                <a:solidFill>
                  <a:schemeClr val="tx1"/>
                </a:solidFill>
              </a:rPr>
              <a:t>أ</a:t>
            </a:r>
            <a:r>
              <a:rPr lang="ar-MA" sz="2800" dirty="0" smtClean="0">
                <a:solidFill>
                  <a:schemeClr val="tx1"/>
                </a:solidFill>
              </a:rPr>
              <a:t>مر بحالتين: </a:t>
            </a:r>
          </a:p>
          <a:p>
            <a:pPr marL="0" indent="0" algn="r">
              <a:buNone/>
            </a:pPr>
            <a:r>
              <a:rPr lang="ar-MA" sz="2800" dirty="0" smtClean="0">
                <a:solidFill>
                  <a:srgbClr val="FF0000"/>
                </a:solidFill>
              </a:rPr>
              <a:t>الحالة </a:t>
            </a:r>
            <a:r>
              <a:rPr lang="ar-MA" sz="2800" dirty="0">
                <a:solidFill>
                  <a:srgbClr val="FF0000"/>
                </a:solidFill>
              </a:rPr>
              <a:t>التي عبر عنها المشرع الجنائي " </a:t>
            </a:r>
            <a:r>
              <a:rPr lang="ar-MA" sz="2800" b="1" dirty="0">
                <a:solidFill>
                  <a:srgbClr val="FF0000"/>
                </a:solidFill>
              </a:rPr>
              <a:t>بالمساهمة</a:t>
            </a:r>
            <a:r>
              <a:rPr lang="ar-MA" sz="2800" dirty="0">
                <a:solidFill>
                  <a:srgbClr val="FF0000"/>
                </a:solidFill>
              </a:rPr>
              <a:t> " </a:t>
            </a:r>
            <a:r>
              <a:rPr lang="ar-MA" sz="2800" dirty="0" smtClean="0">
                <a:solidFill>
                  <a:srgbClr val="FF0000"/>
                </a:solidFill>
              </a:rPr>
              <a:t>: حسب الفصل 128 من ق ج «</a:t>
            </a:r>
            <a:r>
              <a:rPr lang="ar-MA" sz="2800" b="1" dirty="0" smtClean="0">
                <a:solidFill>
                  <a:srgbClr val="002060"/>
                </a:solidFill>
              </a:rPr>
              <a:t>يعتبر مساهما في الجريمة كل من ارتكب </a:t>
            </a:r>
            <a:r>
              <a:rPr lang="ar-MA" sz="2800" b="1" u="sng" dirty="0" smtClean="0">
                <a:solidFill>
                  <a:srgbClr val="002060"/>
                </a:solidFill>
              </a:rPr>
              <a:t>شخصيا</a:t>
            </a:r>
            <a:r>
              <a:rPr lang="ar-MA" sz="2800" b="1" dirty="0" smtClean="0">
                <a:solidFill>
                  <a:srgbClr val="002060"/>
                </a:solidFill>
              </a:rPr>
              <a:t> عملا من أعمال </a:t>
            </a:r>
            <a:r>
              <a:rPr lang="ar-MA" sz="2800" b="1" u="sng" dirty="0" smtClean="0">
                <a:solidFill>
                  <a:srgbClr val="002060"/>
                </a:solidFill>
              </a:rPr>
              <a:t>التنفيذ المادي لها</a:t>
            </a:r>
            <a:r>
              <a:rPr lang="ar-MA" sz="2800" b="1" dirty="0" smtClean="0">
                <a:solidFill>
                  <a:srgbClr val="002060"/>
                </a:solidFill>
              </a:rPr>
              <a:t>»</a:t>
            </a:r>
            <a:endParaRPr lang="ar-MA" sz="2800" b="1" dirty="0">
              <a:solidFill>
                <a:srgbClr val="002060"/>
              </a:solidFill>
            </a:endParaRPr>
          </a:p>
          <a:p>
            <a:pPr algn="r"/>
            <a:r>
              <a:rPr lang="ar-MA" sz="2800" dirty="0" smtClean="0"/>
              <a:t> من قبيل ذلك  قيام </a:t>
            </a:r>
            <a:r>
              <a:rPr lang="ar-MA" sz="2800" dirty="0"/>
              <a:t>الفاعلين بتوزيع الأدوار بينهم عند ارتكابهم لجرم معين من خلال القيام </a:t>
            </a:r>
            <a:r>
              <a:rPr lang="ar-MA" sz="2800" b="1" u="sng" dirty="0"/>
              <a:t>بأعمال </a:t>
            </a:r>
            <a:r>
              <a:rPr lang="ar-MA" sz="2800" b="1" u="sng" dirty="0" smtClean="0"/>
              <a:t>رئيسية ترتبط بشكل مباشر بالتنفيذ المادي للجريمة بحيث يعتبر فعله عملا ماديا يدخل في التعريف القانوني لهذه الجريمة </a:t>
            </a:r>
            <a:r>
              <a:rPr lang="ar-MA" sz="2800" dirty="0" smtClean="0"/>
              <a:t>، </a:t>
            </a:r>
            <a:r>
              <a:rPr lang="ar-MA" sz="2800" dirty="0"/>
              <a:t>حيث يعتبر كل مساهم في الجريمة فاعلا أصليا كأنه هو الذي اقترفها </a:t>
            </a:r>
            <a:r>
              <a:rPr lang="ar-MA" sz="2800" dirty="0" smtClean="0"/>
              <a:t>منفردا.</a:t>
            </a:r>
          </a:p>
          <a:p>
            <a:pPr marL="0" indent="0" algn="r">
              <a:buNone/>
            </a:pPr>
            <a:r>
              <a:rPr lang="ar-MA" sz="2800" dirty="0" smtClean="0"/>
              <a:t>- </a:t>
            </a:r>
            <a:r>
              <a:rPr lang="ar-MA" sz="2800" dirty="0">
                <a:solidFill>
                  <a:srgbClr val="FF0000"/>
                </a:solidFill>
              </a:rPr>
              <a:t>الحالة التي عبر عنها المشرع الجنائي "</a:t>
            </a:r>
            <a:r>
              <a:rPr lang="ar-MA" sz="2800" b="1" dirty="0">
                <a:solidFill>
                  <a:srgbClr val="FF0000"/>
                </a:solidFill>
              </a:rPr>
              <a:t> بالمشاركة </a:t>
            </a:r>
            <a:r>
              <a:rPr lang="ar-MA" sz="2800" dirty="0" smtClean="0">
                <a:solidFill>
                  <a:srgbClr val="FF0000"/>
                </a:solidFill>
              </a:rPr>
              <a:t>« حيث جاء في الفصل 129 «يعتبر مشاركا في الجناية أو الجنحة من لم يساهم مباشرة في تنفيذها ولكنه اتى أحد الأفعال الآتية:....</a:t>
            </a:r>
            <a:r>
              <a:rPr lang="ar-MA" sz="2800" dirty="0" smtClean="0">
                <a:solidFill>
                  <a:srgbClr val="002060"/>
                </a:solidFill>
              </a:rPr>
              <a:t> </a:t>
            </a:r>
            <a:r>
              <a:rPr lang="ar-MA" sz="2800" dirty="0" smtClean="0">
                <a:solidFill>
                  <a:schemeClr val="tx2"/>
                </a:solidFill>
              </a:rPr>
              <a:t>(يستعرض الفصل بعد ذلك حالات المشاركة)</a:t>
            </a:r>
            <a:endParaRPr lang="ar-MA" sz="2800" dirty="0">
              <a:solidFill>
                <a:schemeClr val="tx2"/>
              </a:solidFill>
            </a:endParaRPr>
          </a:p>
          <a:p>
            <a:pPr algn="r"/>
            <a:r>
              <a:rPr lang="ar-MA" sz="2800" dirty="0"/>
              <a:t>وتتمثل في القيام </a:t>
            </a:r>
            <a:r>
              <a:rPr lang="ar-MA" sz="2800" b="1" u="sng" dirty="0" smtClean="0"/>
              <a:t>بأعمال غير مباشرة في الأفعال المرتكبة ففعله لا يعتبر عنصرا مكونا لأحد عناصر هذه الجريمة  </a:t>
            </a:r>
            <a:r>
              <a:rPr lang="ar-MA" sz="2800" dirty="0" smtClean="0"/>
              <a:t>كـــــ</a:t>
            </a:r>
            <a:r>
              <a:rPr lang="ar-MA" sz="2800" dirty="0"/>
              <a:t>: </a:t>
            </a:r>
          </a:p>
          <a:p>
            <a:pPr algn="r"/>
            <a:r>
              <a:rPr lang="ar-MA" sz="2800" dirty="0" smtClean="0"/>
              <a:t>......</a:t>
            </a:r>
            <a:r>
              <a:rPr lang="ar-MA" sz="2800" dirty="0"/>
              <a:t>	تقديم مسكن أو ملجأ أو مكان للاجتماع.</a:t>
            </a:r>
          </a:p>
          <a:p>
            <a:pPr algn="r"/>
            <a:r>
              <a:rPr lang="ar-MA" sz="2800" dirty="0"/>
              <a:t>	الأمر بارتكاب الفعل أو التحريض على ارتكابها سواء بهبة أو وعد أو تهديد أو استغلال سلطة أو تحايل أو تدليس إجرامي.</a:t>
            </a:r>
          </a:p>
          <a:p>
            <a:pPr algn="r"/>
            <a:r>
              <a:rPr lang="ar-MA" dirty="0"/>
              <a:t>	</a:t>
            </a:r>
            <a:r>
              <a:rPr lang="ar-MA" sz="2800" dirty="0"/>
              <a:t>ساعد الفاعل أو الفاعلين في الأعمال التحضيرية للجريمة مع علمه بذلك</a:t>
            </a:r>
          </a:p>
        </p:txBody>
      </p:sp>
    </p:spTree>
    <p:extLst>
      <p:ext uri="{BB962C8B-B14F-4D97-AF65-F5344CB8AC3E}">
        <p14:creationId xmlns:p14="http://schemas.microsoft.com/office/powerpoint/2010/main" val="65167506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99706" y="-2134063"/>
            <a:ext cx="8596668" cy="1531390"/>
          </a:xfrm>
        </p:spPr>
        <p:txBody>
          <a:bodyPr/>
          <a:lstStyle/>
          <a:p>
            <a:endParaRPr lang="fr-FR" dirty="0"/>
          </a:p>
        </p:txBody>
      </p:sp>
      <p:sp>
        <p:nvSpPr>
          <p:cNvPr id="3" name="Espace réservé du contenu 2"/>
          <p:cNvSpPr>
            <a:spLocks noGrp="1"/>
          </p:cNvSpPr>
          <p:nvPr>
            <p:ph idx="1"/>
          </p:nvPr>
        </p:nvSpPr>
        <p:spPr>
          <a:xfrm>
            <a:off x="852135" y="640081"/>
            <a:ext cx="10159854" cy="5460274"/>
          </a:xfrm>
        </p:spPr>
        <p:txBody>
          <a:bodyPr>
            <a:normAutofit/>
          </a:bodyPr>
          <a:lstStyle/>
          <a:p>
            <a:pPr algn="r"/>
            <a:r>
              <a:rPr lang="ar-MA" dirty="0"/>
              <a:t>	</a:t>
            </a:r>
            <a:r>
              <a:rPr lang="ar-MA" sz="2400" dirty="0"/>
              <a:t>تقديم الأسلحة أو أدوات أو أية وسيلة أخرى </a:t>
            </a:r>
            <a:r>
              <a:rPr lang="ar-MA" sz="2400" dirty="0" smtClean="0"/>
              <a:t> استعملت في ارتكاب جرم معين مع علمه أنها </a:t>
            </a:r>
            <a:r>
              <a:rPr lang="ar-MA" sz="2400" dirty="0"/>
              <a:t>ستستعمل </a:t>
            </a:r>
            <a:r>
              <a:rPr lang="ar-MA" sz="2400" dirty="0" smtClean="0"/>
              <a:t>في ارتكاب ذلك الجرم (ف129</a:t>
            </a:r>
            <a:r>
              <a:rPr lang="ar-MA" sz="2400" dirty="0"/>
              <a:t>)</a:t>
            </a:r>
          </a:p>
          <a:p>
            <a:pPr algn="r"/>
            <a:r>
              <a:rPr lang="ar-MA" sz="2400" dirty="0" smtClean="0"/>
              <a:t>هذا وتجدر الإشارة </a:t>
            </a:r>
            <a:r>
              <a:rPr lang="ar-MA" sz="2400" dirty="0"/>
              <a:t>إ</a:t>
            </a:r>
            <a:r>
              <a:rPr lang="ar-MA" sz="2400" dirty="0" smtClean="0"/>
              <a:t>لى أن المساهم والمشارك يعاقبان </a:t>
            </a:r>
            <a:r>
              <a:rPr lang="ar-MA" sz="2400" b="1" dirty="0" smtClean="0"/>
              <a:t>بنفس</a:t>
            </a:r>
            <a:r>
              <a:rPr lang="ar-MA" sz="2400" dirty="0" smtClean="0"/>
              <a:t> </a:t>
            </a:r>
            <a:r>
              <a:rPr lang="ar-MA" sz="2400" b="1" dirty="0" smtClean="0"/>
              <a:t>العقوبة</a:t>
            </a:r>
            <a:r>
              <a:rPr lang="ar-MA" sz="2400" dirty="0" smtClean="0"/>
              <a:t> المقررة </a:t>
            </a:r>
            <a:r>
              <a:rPr lang="ar-MA" sz="2400" b="1" dirty="0" smtClean="0"/>
              <a:t>للجناية </a:t>
            </a:r>
            <a:r>
              <a:rPr lang="ar-JO" sz="2400" b="1" dirty="0" smtClean="0"/>
              <a:t>أ</a:t>
            </a:r>
            <a:r>
              <a:rPr lang="ar-MA" sz="2400" b="1" dirty="0" smtClean="0"/>
              <a:t>و الجنحة </a:t>
            </a:r>
            <a:r>
              <a:rPr lang="ar-MA" sz="2400" b="1" u="sng" dirty="0" smtClean="0">
                <a:solidFill>
                  <a:schemeClr val="accent3"/>
                </a:solidFill>
              </a:rPr>
              <a:t>أما المشاركة في المخالفة </a:t>
            </a:r>
            <a:r>
              <a:rPr lang="ar-MA" sz="2400" u="sng" dirty="0" smtClean="0"/>
              <a:t>فلا عقاب عليها بخلاف </a:t>
            </a:r>
            <a:r>
              <a:rPr lang="ar-MA" sz="2400" b="1" u="sng" dirty="0" smtClean="0">
                <a:solidFill>
                  <a:schemeClr val="accent3"/>
                </a:solidFill>
              </a:rPr>
              <a:t>المساهمة في المخالفة </a:t>
            </a:r>
            <a:r>
              <a:rPr lang="ar-MA" sz="2400" u="sng" dirty="0" smtClean="0"/>
              <a:t>حيث تقع تحت طائلة القانون  .ج وتخضع للعقاب . غير </a:t>
            </a:r>
            <a:r>
              <a:rPr lang="ar-JO" sz="2400" u="sng" dirty="0" smtClean="0"/>
              <a:t>أ</a:t>
            </a:r>
            <a:r>
              <a:rPr lang="ar-MA" sz="2400" u="sng" dirty="0" smtClean="0"/>
              <a:t>ن أهمية التمييز بين المساهمة والمشاركة تكمن في الآتي:</a:t>
            </a:r>
          </a:p>
          <a:p>
            <a:pPr algn="r"/>
            <a:r>
              <a:rPr lang="ar-MA" sz="2400" u="sng" dirty="0" smtClean="0"/>
              <a:t> </a:t>
            </a:r>
            <a:r>
              <a:rPr lang="ar-MA" sz="2400" b="1" dirty="0" smtClean="0">
                <a:solidFill>
                  <a:srgbClr val="0070C0"/>
                </a:solidFill>
              </a:rPr>
              <a:t>ظرف التشديد </a:t>
            </a:r>
            <a:r>
              <a:rPr lang="ar-MA" sz="2400" dirty="0" smtClean="0"/>
              <a:t>المتمثل في تعدد الفاعلين لا يطبق إلا في حالة المساهمة . فإذا ارتكبت سرقة وكان هناك عدة أشخاص فإن ظرف التشديد المتمثل في التعدد لا يطبق إلا إذا كانت هناك مساهمة أما في حالة الفاعل الاصلي الواحد والباقون ليسوا إلا مشاركين فلا يطبق .</a:t>
            </a:r>
            <a:endParaRPr lang="ar-MA" sz="2400" dirty="0"/>
          </a:p>
          <a:p>
            <a:pPr algn="r"/>
            <a:r>
              <a:rPr lang="ar-MA" sz="2400" u="sng" dirty="0" smtClean="0"/>
              <a:t>و في جريمة قتل الابن لأبيه مثلا إذا لم يكن الابن إلا </a:t>
            </a:r>
            <a:r>
              <a:rPr lang="ar-MA" sz="2400" b="1" u="sng" dirty="0" smtClean="0"/>
              <a:t>مشاركا بتقديم السلاح الذي ارتكبت به الجريمة فلن يتعرض للعقوبة المخصصة لقتل الأب , أما إذا كان مساهما فإنه يعاقب بهذه العقوبة .</a:t>
            </a:r>
          </a:p>
          <a:p>
            <a:pPr algn="r"/>
            <a:endParaRPr lang="ar-MA" sz="2400" b="1" u="sng" dirty="0"/>
          </a:p>
        </p:txBody>
      </p:sp>
    </p:spTree>
    <p:extLst>
      <p:ext uri="{BB962C8B-B14F-4D97-AF65-F5344CB8AC3E}">
        <p14:creationId xmlns:p14="http://schemas.microsoft.com/office/powerpoint/2010/main" val="301041856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905935" y="-1620981"/>
            <a:ext cx="8596668" cy="1253836"/>
          </a:xfrm>
        </p:spPr>
        <p:txBody>
          <a:bodyPr/>
          <a:lstStyle/>
          <a:p>
            <a:endParaRPr lang="fr-FR" dirty="0"/>
          </a:p>
        </p:txBody>
      </p:sp>
      <p:sp>
        <p:nvSpPr>
          <p:cNvPr id="3" name="Espace réservé du contenu 2"/>
          <p:cNvSpPr>
            <a:spLocks noGrp="1"/>
          </p:cNvSpPr>
          <p:nvPr>
            <p:ph idx="1"/>
          </p:nvPr>
        </p:nvSpPr>
        <p:spPr/>
        <p:txBody>
          <a:bodyPr>
            <a:normAutofit/>
          </a:bodyPr>
          <a:lstStyle/>
          <a:p>
            <a:pPr algn="r"/>
            <a:r>
              <a:rPr lang="ar-MA" sz="2400" dirty="0" smtClean="0">
                <a:solidFill>
                  <a:schemeClr val="tx1"/>
                </a:solidFill>
              </a:rPr>
              <a:t>ويعتبر </a:t>
            </a:r>
            <a:r>
              <a:rPr lang="ar-MA" sz="2400" b="1" dirty="0" smtClean="0">
                <a:solidFill>
                  <a:schemeClr val="tx1"/>
                </a:solidFill>
              </a:rPr>
              <a:t>مساهما</a:t>
            </a:r>
            <a:r>
              <a:rPr lang="ar-MA" sz="2400" dirty="0" smtClean="0">
                <a:solidFill>
                  <a:schemeClr val="tx1"/>
                </a:solidFill>
              </a:rPr>
              <a:t> في الجريمة من يقوم بالحراسة لضمان </a:t>
            </a:r>
            <a:r>
              <a:rPr lang="ar-JO" sz="2400" dirty="0" smtClean="0">
                <a:solidFill>
                  <a:schemeClr val="tx1"/>
                </a:solidFill>
              </a:rPr>
              <a:t>أ</a:t>
            </a:r>
            <a:r>
              <a:rPr lang="ar-MA" sz="2400" dirty="0" smtClean="0">
                <a:solidFill>
                  <a:schemeClr val="tx1"/>
                </a:solidFill>
              </a:rPr>
              <a:t>من السارق  وكذلك من يمسك بالسلم ليتمكن اللص من التسلق فكل هذه الأفعال تشكل </a:t>
            </a:r>
            <a:r>
              <a:rPr lang="ar-MA" sz="2400" b="1" dirty="0" smtClean="0">
                <a:solidFill>
                  <a:schemeClr val="tx1"/>
                </a:solidFill>
              </a:rPr>
              <a:t>تعاونا مرتبطا ارتباطا قويا بعمل السارق </a:t>
            </a:r>
            <a:r>
              <a:rPr lang="ar-MA" sz="2400" dirty="0" smtClean="0">
                <a:solidFill>
                  <a:schemeClr val="tx1"/>
                </a:solidFill>
              </a:rPr>
              <a:t>ولذلك لا يمكن وصفها بمجرد المشاركة </a:t>
            </a:r>
            <a:r>
              <a:rPr lang="ar-MA" sz="2400" dirty="0" smtClean="0"/>
              <a:t>.</a:t>
            </a:r>
            <a:endParaRPr lang="fr-FR" sz="2400" dirty="0"/>
          </a:p>
        </p:txBody>
      </p:sp>
    </p:spTree>
    <p:extLst>
      <p:ext uri="{BB962C8B-B14F-4D97-AF65-F5344CB8AC3E}">
        <p14:creationId xmlns:p14="http://schemas.microsoft.com/office/powerpoint/2010/main" val="33148605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84107" y="191113"/>
            <a:ext cx="8596668" cy="1320800"/>
          </a:xfrm>
        </p:spPr>
        <p:txBody>
          <a:bodyPr/>
          <a:lstStyle/>
          <a:p>
            <a:pPr algn="ctr"/>
            <a:r>
              <a:rPr lang="ar-MA" dirty="0" smtClean="0"/>
              <a:t>خصوصية </a:t>
            </a:r>
            <a:r>
              <a:rPr lang="ar-MA" dirty="0"/>
              <a:t>القانون الجنائي </a:t>
            </a:r>
            <a:endParaRPr lang="fr-FR" dirty="0"/>
          </a:p>
        </p:txBody>
      </p:sp>
      <p:sp>
        <p:nvSpPr>
          <p:cNvPr id="3" name="Espace réservé du contenu 2"/>
          <p:cNvSpPr>
            <a:spLocks noGrp="1"/>
          </p:cNvSpPr>
          <p:nvPr>
            <p:ph idx="1"/>
          </p:nvPr>
        </p:nvSpPr>
        <p:spPr>
          <a:xfrm>
            <a:off x="1879998" y="1449977"/>
            <a:ext cx="9184241" cy="4151771"/>
          </a:xfrm>
        </p:spPr>
        <p:txBody>
          <a:bodyPr>
            <a:noAutofit/>
          </a:bodyPr>
          <a:lstStyle/>
          <a:p>
            <a:pPr algn="r">
              <a:buNone/>
            </a:pPr>
            <a:r>
              <a:rPr lang="ar-MA" sz="2400" dirty="0" smtClean="0"/>
              <a:t>عرف </a:t>
            </a:r>
            <a:r>
              <a:rPr lang="ar-MA" sz="2400" dirty="0"/>
              <a:t>الفقه نقاشا حول ما إذا كان القانون الجنائي مجرد قانون تابع لباقي القوانين الأخرى أم أنه  فرع مستقل بذاته . ومعلوم أن من نتائج التبعية وجوب تقييد الأول بالثاني عند استعارته للمصطلحات أو الأنظمة . إلا أن الأغلب في الفقه أكد استقلالية القانون الجنائي عن باقي فروع القانون الأخرى . فمثلا القواعد القانونية الزاجرة للقتل العمد هي قواعد جنائية تحمي حق الفرد في الحياة ولا نظير لها في أي فرع قانوني آخر غير جنائي . هذا من جهة ومن جهة أخرى فإنه حتى ولو اقتصر أمر القواعد الجنائية على حماية المصالح المقررة في باقي فروع القانون غير الجنائي فهي لا تستعير نفس مفاهيم المصطلحات أو الأنظمة وكمثال على ذلك مفهوم </a:t>
            </a:r>
            <a:r>
              <a:rPr lang="ar-MA" sz="2400" u="sng" dirty="0"/>
              <a:t>الموظف العام في القانون الإداري فهو أضيق بكثير من مفهومه في القانون الجنائي.</a:t>
            </a:r>
          </a:p>
          <a:p>
            <a:endParaRPr lang="ar-MA" sz="2400" dirty="0"/>
          </a:p>
        </p:txBody>
      </p:sp>
    </p:spTree>
    <p:extLst>
      <p:ext uri="{BB962C8B-B14F-4D97-AF65-F5344CB8AC3E}">
        <p14:creationId xmlns:p14="http://schemas.microsoft.com/office/powerpoint/2010/main" val="109701923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09600" y="-849086"/>
            <a:ext cx="10972800" cy="391886"/>
          </a:xfrm>
        </p:spPr>
        <p:txBody>
          <a:bodyPr>
            <a:normAutofit fontScale="90000"/>
          </a:bodyPr>
          <a:lstStyle/>
          <a:p>
            <a:endParaRPr lang="fr-FR" dirty="0"/>
          </a:p>
        </p:txBody>
      </p:sp>
      <p:sp>
        <p:nvSpPr>
          <p:cNvPr id="3" name="Espace réservé du contenu 2"/>
          <p:cNvSpPr>
            <a:spLocks noGrp="1"/>
          </p:cNvSpPr>
          <p:nvPr>
            <p:ph idx="1"/>
          </p:nvPr>
        </p:nvSpPr>
        <p:spPr>
          <a:xfrm>
            <a:off x="885155" y="1175658"/>
            <a:ext cx="10531782" cy="5198226"/>
          </a:xfrm>
        </p:spPr>
        <p:txBody>
          <a:bodyPr>
            <a:normAutofit/>
          </a:bodyPr>
          <a:lstStyle/>
          <a:p>
            <a:pPr algn="r">
              <a:buNone/>
            </a:pPr>
            <a:r>
              <a:rPr lang="ar-MA" sz="2400" b="1" dirty="0">
                <a:solidFill>
                  <a:srgbClr val="0070C0"/>
                </a:solidFill>
              </a:rPr>
              <a:t>شروط تحقق المشاركة </a:t>
            </a:r>
            <a:r>
              <a:rPr lang="ar-MA" sz="2400" dirty="0"/>
              <a:t>: </a:t>
            </a:r>
          </a:p>
          <a:p>
            <a:pPr marL="0" indent="0" algn="r">
              <a:buNone/>
            </a:pPr>
            <a:r>
              <a:rPr lang="ar-MA" sz="2400" b="1" dirty="0" smtClean="0">
                <a:solidFill>
                  <a:srgbClr val="00B050"/>
                </a:solidFill>
              </a:rPr>
              <a:t>أن </a:t>
            </a:r>
            <a:r>
              <a:rPr lang="ar-MA" sz="2400" b="1" dirty="0">
                <a:solidFill>
                  <a:srgbClr val="00B050"/>
                </a:solidFill>
              </a:rPr>
              <a:t>تكون الجريمة التي أتاها الفاعل الأصلي جناية أو </a:t>
            </a:r>
            <a:r>
              <a:rPr lang="ar-MA" sz="2400" b="1" dirty="0" smtClean="0">
                <a:solidFill>
                  <a:srgbClr val="00B050"/>
                </a:solidFill>
              </a:rPr>
              <a:t>جنحة.</a:t>
            </a:r>
          </a:p>
          <a:p>
            <a:pPr marL="0" indent="0" algn="r">
              <a:buNone/>
            </a:pPr>
            <a:r>
              <a:rPr lang="ar-MA" sz="2400" dirty="0" smtClean="0"/>
              <a:t>بمعنى أنه لابد من وجود </a:t>
            </a:r>
            <a:r>
              <a:rPr lang="ar-MA" sz="2400" b="1" dirty="0" smtClean="0"/>
              <a:t>فعل رئيسي </a:t>
            </a:r>
            <a:r>
              <a:rPr lang="ar-MA" sz="2400" dirty="0" smtClean="0"/>
              <a:t>يعاقب عليه القانون وأن لا تكون الجريمة قد صد ر بشأنها </a:t>
            </a:r>
            <a:r>
              <a:rPr lang="ar-MA" sz="2400" b="1" dirty="0" smtClean="0"/>
              <a:t>عفو شامل </a:t>
            </a:r>
            <a:r>
              <a:rPr lang="ar-MA" sz="2400" dirty="0" smtClean="0"/>
              <a:t>أو </a:t>
            </a:r>
            <a:r>
              <a:rPr lang="ar-MA" sz="2400" b="1" dirty="0" smtClean="0"/>
              <a:t>تقادمت</a:t>
            </a:r>
            <a:r>
              <a:rPr lang="ar-MA" sz="2400" dirty="0" smtClean="0"/>
              <a:t> أو شملها </a:t>
            </a:r>
            <a:r>
              <a:rPr lang="ar-MA" sz="2400" b="1" dirty="0" smtClean="0"/>
              <a:t>سبب من أسباب التبرير </a:t>
            </a:r>
            <a:r>
              <a:rPr lang="ar-MA" sz="2400" dirty="0" smtClean="0"/>
              <a:t>.والعفو الشامل يجب </a:t>
            </a:r>
            <a:r>
              <a:rPr lang="ar-JO" sz="2400" dirty="0" smtClean="0"/>
              <a:t>أ</a:t>
            </a:r>
            <a:r>
              <a:rPr lang="ar-MA" sz="2400" dirty="0" smtClean="0"/>
              <a:t>ن يتعلق بالجريمة لا  أن يكون عفوا شخصيا يستفيد منه فقط الفاعل الأصلي .</a:t>
            </a:r>
          </a:p>
          <a:p>
            <a:pPr marL="0" indent="0" algn="r">
              <a:buNone/>
            </a:pPr>
            <a:r>
              <a:rPr lang="ar-MA" sz="2400" b="1" dirty="0" smtClean="0"/>
              <a:t>كما أنه لا يمكن ان تكون هناك محاولة للمشاركة في الجريمة  </a:t>
            </a:r>
            <a:r>
              <a:rPr lang="ar-MA" sz="2400" b="1" dirty="0" err="1" smtClean="0"/>
              <a:t>ل</a:t>
            </a:r>
            <a:r>
              <a:rPr lang="ar-JO" sz="2400" b="1" dirty="0" smtClean="0"/>
              <a:t>أ</a:t>
            </a:r>
            <a:r>
              <a:rPr lang="ar-MA" sz="2400" b="1" dirty="0" err="1" smtClean="0"/>
              <a:t>نه</a:t>
            </a:r>
            <a:r>
              <a:rPr lang="ar-MA" sz="2400" b="1" dirty="0" smtClean="0"/>
              <a:t> ليس </a:t>
            </a:r>
            <a:r>
              <a:rPr lang="ar-MA" sz="2400" b="1" u="sng" dirty="0" smtClean="0"/>
              <a:t>هناك جريمة أصلية من الأساس</a:t>
            </a:r>
          </a:p>
          <a:p>
            <a:pPr marL="0" indent="0" algn="r">
              <a:buNone/>
            </a:pPr>
            <a:r>
              <a:rPr lang="ar-MA" sz="2400" b="1" dirty="0" smtClean="0"/>
              <a:t>مثالها التحريض على القتل وعدم تمام الجريمة </a:t>
            </a:r>
            <a:r>
              <a:rPr lang="ar-MA" sz="2400" b="1" dirty="0" smtClean="0">
                <a:solidFill>
                  <a:srgbClr val="FF0000"/>
                </a:solidFill>
              </a:rPr>
              <a:t>فبتراجع المنفذ </a:t>
            </a:r>
            <a:r>
              <a:rPr lang="ar-MA" sz="2400" b="1" dirty="0" smtClean="0"/>
              <a:t>عن اقتراف الجريمة </a:t>
            </a:r>
            <a:r>
              <a:rPr lang="ar-MA" sz="2400" b="1" dirty="0" smtClean="0">
                <a:solidFill>
                  <a:srgbClr val="FF0000"/>
                </a:solidFill>
              </a:rPr>
              <a:t>بإرادته </a:t>
            </a:r>
            <a:r>
              <a:rPr lang="ar-MA" sz="2400" b="1" dirty="0" smtClean="0">
                <a:solidFill>
                  <a:schemeClr val="tx1"/>
                </a:solidFill>
              </a:rPr>
              <a:t>ينجو </a:t>
            </a:r>
            <a:r>
              <a:rPr lang="ar-MA" sz="2400" b="1" dirty="0" smtClean="0">
                <a:solidFill>
                  <a:srgbClr val="FF0000"/>
                </a:solidFill>
              </a:rPr>
              <a:t>المحرض (وهو المشارك) </a:t>
            </a:r>
            <a:r>
              <a:rPr lang="ar-MA" sz="2400" b="1" dirty="0" smtClean="0">
                <a:solidFill>
                  <a:schemeClr val="tx1"/>
                </a:solidFill>
              </a:rPr>
              <a:t>من المتابعة</a:t>
            </a:r>
          </a:p>
          <a:p>
            <a:pPr marL="0" indent="0" algn="r">
              <a:buNone/>
            </a:pPr>
            <a:r>
              <a:rPr lang="ar-MA" sz="2400" b="1" dirty="0" smtClean="0">
                <a:solidFill>
                  <a:srgbClr val="00B050"/>
                </a:solidFill>
              </a:rPr>
              <a:t>ضرورة الوجود في حالة من حالات المشاركة المقررة في القانون ( والمنصوص عليها في الفصل 129 من </a:t>
            </a:r>
            <a:r>
              <a:rPr lang="ar-MA" sz="2400" b="1" dirty="0" err="1" smtClean="0">
                <a:solidFill>
                  <a:srgbClr val="00B050"/>
                </a:solidFill>
              </a:rPr>
              <a:t>ق.ج</a:t>
            </a:r>
            <a:r>
              <a:rPr lang="ar-MA" sz="2400" b="1" dirty="0" smtClean="0">
                <a:solidFill>
                  <a:srgbClr val="00B050"/>
                </a:solidFill>
              </a:rPr>
              <a:t> ) </a:t>
            </a:r>
            <a:r>
              <a:rPr lang="ar-MA" sz="2400" b="1" dirty="0" smtClean="0">
                <a:solidFill>
                  <a:schemeClr val="tx1"/>
                </a:solidFill>
              </a:rPr>
              <a:t>. </a:t>
            </a:r>
            <a:endParaRPr lang="fr-FR" sz="2400" b="1" dirty="0">
              <a:solidFill>
                <a:schemeClr val="tx1"/>
              </a:solidFill>
            </a:endParaRPr>
          </a:p>
        </p:txBody>
      </p:sp>
    </p:spTree>
    <p:extLst>
      <p:ext uri="{BB962C8B-B14F-4D97-AF65-F5344CB8AC3E}">
        <p14:creationId xmlns:p14="http://schemas.microsoft.com/office/powerpoint/2010/main" val="268824005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2519" y="-2342246"/>
            <a:ext cx="8596668" cy="1320800"/>
          </a:xfrm>
        </p:spPr>
        <p:txBody>
          <a:bodyPr/>
          <a:lstStyle/>
          <a:p>
            <a:endParaRPr lang="fr-FR" dirty="0"/>
          </a:p>
        </p:txBody>
      </p:sp>
      <p:sp>
        <p:nvSpPr>
          <p:cNvPr id="3" name="Espace réservé du contenu 2"/>
          <p:cNvSpPr>
            <a:spLocks noGrp="1"/>
          </p:cNvSpPr>
          <p:nvPr>
            <p:ph idx="1"/>
          </p:nvPr>
        </p:nvSpPr>
        <p:spPr>
          <a:xfrm>
            <a:off x="457200" y="300446"/>
            <a:ext cx="11547566" cy="6557554"/>
          </a:xfrm>
        </p:spPr>
        <p:txBody>
          <a:bodyPr>
            <a:noAutofit/>
          </a:bodyPr>
          <a:lstStyle/>
          <a:p>
            <a:pPr marL="0" indent="0" algn="r">
              <a:buNone/>
            </a:pPr>
            <a:r>
              <a:rPr lang="ar-MA" sz="2000" b="1" dirty="0">
                <a:solidFill>
                  <a:srgbClr val="0070C0"/>
                </a:solidFill>
              </a:rPr>
              <a:t>الركن المعنوي للجريمة </a:t>
            </a:r>
            <a:r>
              <a:rPr lang="ar-MA" sz="2000" b="1" dirty="0" smtClean="0">
                <a:solidFill>
                  <a:srgbClr val="0070C0"/>
                </a:solidFill>
              </a:rPr>
              <a:t>(الإثم الجنائي بوجه عام )</a:t>
            </a:r>
            <a:endParaRPr lang="ar-JO" sz="2000" b="1" dirty="0" smtClean="0">
              <a:solidFill>
                <a:srgbClr val="0070C0"/>
              </a:solidFill>
            </a:endParaRPr>
          </a:p>
          <a:p>
            <a:pPr marL="0" indent="0" algn="r">
              <a:buNone/>
            </a:pPr>
            <a:r>
              <a:rPr lang="ar-MA" sz="2000" b="1" dirty="0" smtClean="0">
                <a:solidFill>
                  <a:schemeClr val="tx1"/>
                </a:solidFill>
              </a:rPr>
              <a:t>كما يعبر عنه</a:t>
            </a:r>
            <a:r>
              <a:rPr lang="ar-JO" sz="2000" b="1" dirty="0" smtClean="0">
                <a:solidFill>
                  <a:schemeClr val="tx1"/>
                </a:solidFill>
              </a:rPr>
              <a:t> </a:t>
            </a:r>
            <a:r>
              <a:rPr lang="ar-MA" sz="2000" b="1" dirty="0" smtClean="0">
                <a:solidFill>
                  <a:schemeClr val="tx1"/>
                </a:solidFill>
              </a:rPr>
              <a:t>الفقه الجنائي </a:t>
            </a:r>
            <a:endParaRPr lang="ar-MA" sz="2000" dirty="0">
              <a:solidFill>
                <a:schemeClr val="tx1"/>
              </a:solidFill>
            </a:endParaRPr>
          </a:p>
          <a:p>
            <a:pPr algn="r"/>
            <a:r>
              <a:rPr lang="ar-MA" sz="2000" b="1" dirty="0" smtClean="0">
                <a:solidFill>
                  <a:srgbClr val="FF0000"/>
                </a:solidFill>
              </a:rPr>
              <a:t>بوجه عام هو المسلك الذهني للجاني حينما يكون ذلك المسلك مذنبا </a:t>
            </a:r>
            <a:r>
              <a:rPr lang="ar-JO" sz="2000" b="1" dirty="0" smtClean="0">
                <a:solidFill>
                  <a:srgbClr val="FF0000"/>
                </a:solidFill>
              </a:rPr>
              <a:t>أ</a:t>
            </a:r>
            <a:r>
              <a:rPr lang="ar-MA" sz="2000" b="1" dirty="0" smtClean="0">
                <a:solidFill>
                  <a:srgbClr val="FF0000"/>
                </a:solidFill>
              </a:rPr>
              <a:t>و مستوجبا للوم </a:t>
            </a:r>
            <a:r>
              <a:rPr lang="ar-MA" sz="2000" b="1" dirty="0" smtClean="0"/>
              <a:t>(ويعبر عنه أيضا بالخطأ بالمعنى الواسع )والقاعدة أنه لا مسؤولية بدون خط</a:t>
            </a:r>
            <a:r>
              <a:rPr lang="ar-JO" sz="2000" b="1" dirty="0" smtClean="0"/>
              <a:t>أ</a:t>
            </a:r>
            <a:r>
              <a:rPr lang="ar-MA" sz="2000" b="1" dirty="0" smtClean="0"/>
              <a:t> </a:t>
            </a:r>
            <a:r>
              <a:rPr lang="ar-JO" sz="2000" b="1" dirty="0" smtClean="0"/>
              <a:t>أ</a:t>
            </a:r>
            <a:r>
              <a:rPr lang="ar-MA" sz="2000" b="1" dirty="0" smtClean="0"/>
              <a:t>و بدون إثم، فإرادة النشاط المادي لا تكفي وحدها لتوافر الركن المعنوي للجريمة ولو ترتب على توجيهها ضرر فعلي بل يجب فوق ذلك أن يمكن وصفها بأنها </a:t>
            </a:r>
            <a:r>
              <a:rPr lang="ar-MA" sz="2000" b="1" dirty="0" smtClean="0">
                <a:solidFill>
                  <a:srgbClr val="FF0000"/>
                </a:solidFill>
              </a:rPr>
              <a:t>إرادة آثمة </a:t>
            </a:r>
            <a:r>
              <a:rPr lang="ar-MA" sz="2000" b="1" dirty="0" smtClean="0"/>
              <a:t>أي وجهت توجيها خاطئا على نحو تصبح معه العلاقة بين ماديات الجريمة وشخص الجاني محلا للوم القانوني. </a:t>
            </a:r>
            <a:endParaRPr lang="ar-MA" sz="2000" b="1" dirty="0"/>
          </a:p>
          <a:p>
            <a:pPr algn="r"/>
            <a:r>
              <a:rPr lang="ar-MA" sz="2000" b="1" dirty="0"/>
              <a:t>وبذلك فالركن المعنوي إما أن يكون</a:t>
            </a:r>
            <a:r>
              <a:rPr lang="ar-MA" sz="2000" b="1" dirty="0">
                <a:solidFill>
                  <a:srgbClr val="0070C0"/>
                </a:solidFill>
              </a:rPr>
              <a:t> عمدا </a:t>
            </a:r>
            <a:r>
              <a:rPr lang="ar-MA" sz="2000" b="1" dirty="0"/>
              <a:t>في الجرائم </a:t>
            </a:r>
            <a:r>
              <a:rPr lang="ar-MA" sz="2000" b="1" dirty="0" err="1"/>
              <a:t>العمدية</a:t>
            </a:r>
            <a:r>
              <a:rPr lang="ar-MA" sz="2000" b="1" dirty="0"/>
              <a:t> </a:t>
            </a:r>
            <a:r>
              <a:rPr lang="ar-MA" sz="2000" b="1" dirty="0" smtClean="0"/>
              <a:t>أو</a:t>
            </a:r>
            <a:r>
              <a:rPr lang="ar-JO" sz="2000" b="1" dirty="0" smtClean="0"/>
              <a:t> </a:t>
            </a:r>
            <a:r>
              <a:rPr lang="ar-MA" sz="2000" b="1" dirty="0" smtClean="0">
                <a:solidFill>
                  <a:srgbClr val="0070C0"/>
                </a:solidFill>
              </a:rPr>
              <a:t>خطأ </a:t>
            </a:r>
            <a:r>
              <a:rPr lang="ar-MA" sz="2000" b="1" dirty="0"/>
              <a:t>في جرائم الخطأ.</a:t>
            </a:r>
          </a:p>
          <a:p>
            <a:pPr marL="0" indent="0" algn="r">
              <a:buNone/>
            </a:pPr>
            <a:r>
              <a:rPr lang="ar-MA" sz="2000" b="1" u="sng" dirty="0" smtClean="0">
                <a:solidFill>
                  <a:srgbClr val="FF0000"/>
                </a:solidFill>
              </a:rPr>
              <a:t>القصد </a:t>
            </a:r>
            <a:r>
              <a:rPr lang="ar-MA" sz="2000" b="1" u="sng" dirty="0">
                <a:solidFill>
                  <a:srgbClr val="FF0000"/>
                </a:solidFill>
              </a:rPr>
              <a:t>الجنائي </a:t>
            </a:r>
            <a:r>
              <a:rPr lang="ar-MA" sz="2000" dirty="0" smtClean="0"/>
              <a:t>يتوافر </a:t>
            </a:r>
            <a:r>
              <a:rPr lang="ar-MA" sz="2000" dirty="0"/>
              <a:t>في </a:t>
            </a:r>
            <a:r>
              <a:rPr lang="ar-MA" sz="2000" dirty="0" smtClean="0"/>
              <a:t>الجرائم القصدية </a:t>
            </a:r>
            <a:r>
              <a:rPr lang="ar-MA" sz="2000" b="1" dirty="0" smtClean="0"/>
              <a:t>ويشكل مظهر الإثم المتطلب في الجرائم العمدية ويعبر بوجه عام عن </a:t>
            </a:r>
            <a:r>
              <a:rPr lang="ar-MA" sz="2000" b="1" dirty="0" smtClean="0">
                <a:solidFill>
                  <a:srgbClr val="0070C0"/>
                </a:solidFill>
              </a:rPr>
              <a:t>موقف نفسي </a:t>
            </a:r>
            <a:r>
              <a:rPr lang="ar-MA" sz="2000" b="1" dirty="0" smtClean="0"/>
              <a:t>محدد من قبل الجاني تجاه البنيان المادي المكون للجريمة يعكس من جانبه </a:t>
            </a:r>
            <a:r>
              <a:rPr lang="ar-MA" sz="2000" b="1" dirty="0" smtClean="0">
                <a:solidFill>
                  <a:srgbClr val="0070C0"/>
                </a:solidFill>
              </a:rPr>
              <a:t>إدراكا واعيا </a:t>
            </a:r>
            <a:r>
              <a:rPr lang="ar-MA" sz="2000" b="1" dirty="0" smtClean="0"/>
              <a:t>للمصلحة المحمية جنائيا </a:t>
            </a:r>
            <a:r>
              <a:rPr lang="ar-MA" sz="2000" b="1" dirty="0" smtClean="0">
                <a:solidFill>
                  <a:srgbClr val="0070C0"/>
                </a:solidFill>
              </a:rPr>
              <a:t>وعداءً صريحا </a:t>
            </a:r>
            <a:r>
              <a:rPr lang="ar-MA" sz="2000" b="1" dirty="0" smtClean="0"/>
              <a:t>تجاه تلك المصلحة . </a:t>
            </a:r>
          </a:p>
          <a:p>
            <a:pPr marL="0" indent="0" algn="r">
              <a:buNone/>
            </a:pPr>
            <a:r>
              <a:rPr lang="ar-MA" sz="2000" b="1" dirty="0" smtClean="0">
                <a:solidFill>
                  <a:srgbClr val="7030A0"/>
                </a:solidFill>
              </a:rPr>
              <a:t>عناصر </a:t>
            </a:r>
            <a:r>
              <a:rPr lang="ar-MA" sz="2000" b="1" dirty="0">
                <a:solidFill>
                  <a:srgbClr val="7030A0"/>
                </a:solidFill>
              </a:rPr>
              <a:t>القصد الجنائي </a:t>
            </a:r>
            <a:r>
              <a:rPr lang="ar-MA" sz="2000" dirty="0"/>
              <a:t>:</a:t>
            </a:r>
          </a:p>
          <a:p>
            <a:pPr algn="r"/>
            <a:r>
              <a:rPr lang="ar-MA" sz="2000" dirty="0"/>
              <a:t>للقصد الجنائي عنصرين :</a:t>
            </a:r>
          </a:p>
          <a:p>
            <a:pPr algn="r"/>
            <a:r>
              <a:rPr lang="ar-MA" sz="2000" b="1" dirty="0"/>
              <a:t>1- توجيه الجاني لإرادته من أجل تحقيق واقعة مجرمة </a:t>
            </a:r>
            <a:r>
              <a:rPr lang="ar-MA" sz="2000" dirty="0"/>
              <a:t>:</a:t>
            </a:r>
          </a:p>
          <a:p>
            <a:pPr algn="r"/>
            <a:r>
              <a:rPr lang="ar-MA" sz="2000" dirty="0"/>
              <a:t>أي </a:t>
            </a:r>
            <a:r>
              <a:rPr lang="ar-MA" sz="2000" dirty="0" smtClean="0"/>
              <a:t>توجيه إرادة </a:t>
            </a:r>
            <a:r>
              <a:rPr lang="ar-MA" sz="2000" dirty="0"/>
              <a:t>الجاني </a:t>
            </a:r>
            <a:r>
              <a:rPr lang="ar-MA" sz="2000" dirty="0" smtClean="0"/>
              <a:t>لتحقيق </a:t>
            </a:r>
            <a:r>
              <a:rPr lang="ar-MA" sz="2000" dirty="0"/>
              <a:t>نتيجة إجرامية </a:t>
            </a:r>
            <a:r>
              <a:rPr lang="ar-MA" sz="2000" u="sng" dirty="0"/>
              <a:t>كواقعة بذاتها ولذاتها </a:t>
            </a:r>
            <a:r>
              <a:rPr lang="ar-MA" sz="2000" dirty="0"/>
              <a:t>، مثال على ذلك ( كمن يطلق الرصاص على آخر قاصدا قتله ).</a:t>
            </a:r>
          </a:p>
          <a:p>
            <a:pPr algn="ctr"/>
            <a:r>
              <a:rPr lang="ar-MA" sz="2000" dirty="0"/>
              <a:t>ويتعين التمييز </a:t>
            </a:r>
            <a:r>
              <a:rPr lang="ar-MA" sz="2000" dirty="0" smtClean="0"/>
              <a:t>بين </a:t>
            </a:r>
            <a:r>
              <a:rPr lang="ar-MA" sz="2000" b="1" dirty="0" smtClean="0">
                <a:solidFill>
                  <a:srgbClr val="7030A0"/>
                </a:solidFill>
              </a:rPr>
              <a:t>الباعث</a:t>
            </a:r>
            <a:r>
              <a:rPr lang="ar-MA" sz="2000" dirty="0" smtClean="0"/>
              <a:t> </a:t>
            </a:r>
            <a:r>
              <a:rPr lang="ar-MA" sz="2000" dirty="0"/>
              <a:t>والقصد الجنائي ،فالباعث </a:t>
            </a:r>
            <a:r>
              <a:rPr lang="ar-MA" sz="2000" b="1" dirty="0"/>
              <a:t>لا يؤثر في وصف وتكييف الجرم </a:t>
            </a:r>
            <a:r>
              <a:rPr lang="ar-MA" sz="2000" dirty="0"/>
              <a:t>كيفما كان نوعه نبيلا أم دنيئا وإن أخذه القاضي بعين الاعتبار عند تخفيضه أو تشديده للعقوبة في إطار سلطته </a:t>
            </a:r>
            <a:r>
              <a:rPr lang="ar-MA" sz="2000" dirty="0" smtClean="0"/>
              <a:t>التقديرية. ومثاله </a:t>
            </a:r>
            <a:r>
              <a:rPr lang="ar-MA" sz="2000" dirty="0"/>
              <a:t>:</a:t>
            </a:r>
            <a:r>
              <a:rPr lang="fr-FR" sz="2000" dirty="0"/>
              <a:t>	</a:t>
            </a:r>
            <a:endParaRPr lang="ar-MA" sz="2000" dirty="0"/>
          </a:p>
          <a:p>
            <a:pPr marL="0" indent="0" algn="ctr">
              <a:buNone/>
            </a:pPr>
            <a:r>
              <a:rPr lang="fr-FR" sz="2000" dirty="0"/>
              <a:t>	</a:t>
            </a:r>
            <a:r>
              <a:rPr lang="ar-MA" sz="2000" b="1" dirty="0"/>
              <a:t>القتل بدافع الشفقة </a:t>
            </a:r>
            <a:r>
              <a:rPr lang="ar-MA" sz="2000" b="1" dirty="0" smtClean="0"/>
              <a:t>.</a:t>
            </a:r>
            <a:r>
              <a:rPr lang="fr-FR" sz="2000" b="1" dirty="0" smtClean="0"/>
              <a:t> </a:t>
            </a:r>
            <a:r>
              <a:rPr lang="ar-MA" sz="2000" b="1" dirty="0" smtClean="0"/>
              <a:t>القتل </a:t>
            </a:r>
            <a:r>
              <a:rPr lang="ar-MA" sz="2000" b="1" dirty="0"/>
              <a:t>بدافع </a:t>
            </a:r>
            <a:r>
              <a:rPr lang="ar-MA" sz="2000" b="1" dirty="0" smtClean="0"/>
              <a:t>الحسد-</a:t>
            </a:r>
            <a:endParaRPr lang="ar-MA" sz="2000" b="1" dirty="0"/>
          </a:p>
          <a:p>
            <a:pPr marL="0" indent="0" algn="ctr">
              <a:buNone/>
            </a:pPr>
            <a:r>
              <a:rPr lang="fr-FR" sz="2000" dirty="0"/>
              <a:t>	</a:t>
            </a:r>
            <a:r>
              <a:rPr lang="ar-MA" sz="2000" b="1" dirty="0"/>
              <a:t>القتل بدافع الانتقام </a:t>
            </a:r>
            <a:r>
              <a:rPr lang="ar-MA" sz="2000" b="1" dirty="0" smtClean="0"/>
              <a:t>-  القتل </a:t>
            </a:r>
            <a:r>
              <a:rPr lang="ar-MA" sz="2000" b="1" dirty="0"/>
              <a:t>بدافع الغيرة </a:t>
            </a:r>
            <a:r>
              <a:rPr lang="ar-MA" sz="2000" dirty="0" smtClean="0"/>
              <a:t>.</a:t>
            </a:r>
            <a:endParaRPr lang="ar-MA" sz="2000" dirty="0"/>
          </a:p>
        </p:txBody>
      </p:sp>
    </p:spTree>
    <p:extLst>
      <p:ext uri="{BB962C8B-B14F-4D97-AF65-F5344CB8AC3E}">
        <p14:creationId xmlns:p14="http://schemas.microsoft.com/office/powerpoint/2010/main" val="393817688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247876"/>
          </a:xfrm>
        </p:spPr>
        <p:txBody>
          <a:bodyPr>
            <a:normAutofit fontScale="90000"/>
          </a:bodyPr>
          <a:lstStyle/>
          <a:p>
            <a:endParaRPr lang="fr-FR" dirty="0"/>
          </a:p>
        </p:txBody>
      </p:sp>
      <p:sp>
        <p:nvSpPr>
          <p:cNvPr id="3" name="Espace réservé du contenu 2"/>
          <p:cNvSpPr>
            <a:spLocks noGrp="1"/>
          </p:cNvSpPr>
          <p:nvPr>
            <p:ph idx="1"/>
          </p:nvPr>
        </p:nvSpPr>
        <p:spPr/>
        <p:txBody>
          <a:bodyPr/>
          <a:lstStyle/>
          <a:p>
            <a:pPr marL="0" indent="0" algn="ctr">
              <a:buNone/>
            </a:pPr>
            <a:r>
              <a:rPr lang="ar-MA" sz="2400" b="1" dirty="0" smtClean="0"/>
              <a:t>الخلاصة بخصوص عنصر الإرادة في جرائم القصد/العمد:</a:t>
            </a:r>
          </a:p>
          <a:p>
            <a:pPr algn="r"/>
            <a:r>
              <a:rPr lang="ar-MA" sz="2400" b="1" dirty="0" smtClean="0">
                <a:solidFill>
                  <a:srgbClr val="0070C0"/>
                </a:solidFill>
              </a:rPr>
              <a:t>لابد من توافر العنصر الإرادي لاكتمال بنيان الركن المعنوي وما يميز هذا العنصر في جرائم العمد </a:t>
            </a:r>
            <a:r>
              <a:rPr lang="ar-JO" sz="2400" b="1" dirty="0" smtClean="0">
                <a:solidFill>
                  <a:srgbClr val="0070C0"/>
                </a:solidFill>
              </a:rPr>
              <a:t>أ</a:t>
            </a:r>
            <a:r>
              <a:rPr lang="ar-MA" sz="2400" b="1" dirty="0" smtClean="0">
                <a:solidFill>
                  <a:srgbClr val="0070C0"/>
                </a:solidFill>
              </a:rPr>
              <a:t>و القصد هو توجيه الإرادة </a:t>
            </a:r>
            <a:r>
              <a:rPr lang="ar-MA" sz="2400" b="1" dirty="0" smtClean="0">
                <a:solidFill>
                  <a:srgbClr val="FF0000"/>
                </a:solidFill>
              </a:rPr>
              <a:t>إلى الفعل وإلى النتيجة الإجرامية </a:t>
            </a:r>
            <a:r>
              <a:rPr lang="ar-MA" sz="2400" b="1" dirty="0" smtClean="0">
                <a:solidFill>
                  <a:srgbClr val="0070C0"/>
                </a:solidFill>
              </a:rPr>
              <a:t>حيث تسيطر القوة النفسية المحركة للنشاط على ما يقوم به الجاني من فعل أو امتناع بغية إحداث تغيير في العالم الخارجي وهو ما يشكل جريمة.</a:t>
            </a:r>
            <a:endParaRPr lang="fr-FR" sz="2400" b="1" dirty="0">
              <a:solidFill>
                <a:srgbClr val="0070C0"/>
              </a:solidFill>
            </a:endParaRPr>
          </a:p>
        </p:txBody>
      </p:sp>
    </p:spTree>
    <p:extLst>
      <p:ext uri="{BB962C8B-B14F-4D97-AF65-F5344CB8AC3E}">
        <p14:creationId xmlns:p14="http://schemas.microsoft.com/office/powerpoint/2010/main" val="253828844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6555" y="-1681126"/>
            <a:ext cx="8596668" cy="1320800"/>
          </a:xfrm>
        </p:spPr>
        <p:txBody>
          <a:bodyPr/>
          <a:lstStyle/>
          <a:p>
            <a:endParaRPr lang="fr-FR"/>
          </a:p>
        </p:txBody>
      </p:sp>
      <p:sp>
        <p:nvSpPr>
          <p:cNvPr id="3" name="Espace réservé du contenu 2"/>
          <p:cNvSpPr>
            <a:spLocks noGrp="1"/>
          </p:cNvSpPr>
          <p:nvPr>
            <p:ph idx="1"/>
          </p:nvPr>
        </p:nvSpPr>
        <p:spPr>
          <a:xfrm>
            <a:off x="345386" y="509635"/>
            <a:ext cx="11358933" cy="5603966"/>
          </a:xfrm>
        </p:spPr>
        <p:txBody>
          <a:bodyPr>
            <a:normAutofit/>
          </a:bodyPr>
          <a:lstStyle/>
          <a:p>
            <a:pPr algn="r"/>
            <a:r>
              <a:rPr lang="ar-MA" sz="2400" b="1" dirty="0" smtClean="0"/>
              <a:t>2-العلم </a:t>
            </a:r>
            <a:r>
              <a:rPr lang="ar-MA" sz="2400" b="1" dirty="0"/>
              <a:t>بحقيقة الواقعة الإجرامية من الناحيتين المادية والقانونية </a:t>
            </a:r>
            <a:r>
              <a:rPr lang="ar-MA" sz="2400" dirty="0"/>
              <a:t>:</a:t>
            </a:r>
          </a:p>
          <a:p>
            <a:pPr algn="r"/>
            <a:r>
              <a:rPr lang="ar-MA" sz="2400" dirty="0"/>
              <a:t>ينتفي القصد الجنائي لدى الفاعل </a:t>
            </a:r>
            <a:r>
              <a:rPr lang="ar-MA" sz="2400" dirty="0" smtClean="0"/>
              <a:t>إذا </a:t>
            </a:r>
            <a:r>
              <a:rPr lang="ar-MA" sz="2400" b="1" u="sng" dirty="0" smtClean="0"/>
              <a:t>جهل أو </a:t>
            </a:r>
            <a:r>
              <a:rPr lang="ar-MA" sz="2400" b="1" u="sng" dirty="0"/>
              <a:t>غلط </a:t>
            </a:r>
            <a:r>
              <a:rPr lang="ar-MA" sz="2400" dirty="0"/>
              <a:t>من الناحية المادية أو من الناحية القانونية </a:t>
            </a:r>
            <a:r>
              <a:rPr lang="ar-MA" sz="2400" dirty="0" smtClean="0"/>
              <a:t>في الواقعة الجرمية .</a:t>
            </a:r>
            <a:endParaRPr lang="ar-MA" sz="2400" dirty="0"/>
          </a:p>
          <a:p>
            <a:pPr algn="r"/>
            <a:r>
              <a:rPr lang="fr-FR" sz="2400" dirty="0"/>
              <a:t>	</a:t>
            </a:r>
            <a:r>
              <a:rPr lang="ar-MA" sz="2400" b="1" dirty="0"/>
              <a:t>الجهل </a:t>
            </a:r>
            <a:r>
              <a:rPr lang="ar-MA" sz="2400" b="1" dirty="0" smtClean="0"/>
              <a:t>بالواقع </a:t>
            </a:r>
            <a:r>
              <a:rPr lang="ar-MA" sz="2400" dirty="0" smtClean="0"/>
              <a:t>: </a:t>
            </a:r>
            <a:r>
              <a:rPr lang="ar-MA" sz="2400" dirty="0"/>
              <a:t>أي انعدام العلم </a:t>
            </a:r>
            <a:r>
              <a:rPr lang="ar-MA" sz="2400" dirty="0" smtClean="0"/>
              <a:t>بحقيقة واقعية ، </a:t>
            </a:r>
            <a:r>
              <a:rPr lang="ar-MA" sz="2400" dirty="0"/>
              <a:t>كالعدل الذي يدون وقائع غير صحيحة وهو جاهل بعدم صحتها وذلك بتلقيه لها من أحد المتعاقدين.</a:t>
            </a:r>
          </a:p>
          <a:p>
            <a:pPr algn="r"/>
            <a:r>
              <a:rPr lang="fr-FR" sz="2400" dirty="0"/>
              <a:t>	</a:t>
            </a:r>
            <a:r>
              <a:rPr lang="ar-MA" sz="2400" b="1" dirty="0"/>
              <a:t>الغلط في واقعة ما </a:t>
            </a:r>
            <a:r>
              <a:rPr lang="ar-MA" sz="2400" dirty="0"/>
              <a:t>: أي فهمها على نحو مخالف لحقيقتها ،  كأخذ أحد المسافرين حقيبة مشابهة لحقيبته معتقدا أنها له فلا يعتبر هنا سارقا.</a:t>
            </a:r>
          </a:p>
          <a:p>
            <a:pPr algn="r"/>
            <a:r>
              <a:rPr lang="fr-FR" sz="2400" dirty="0"/>
              <a:t>	</a:t>
            </a:r>
            <a:r>
              <a:rPr lang="ar-MA" sz="2400" b="1" dirty="0" smtClean="0"/>
              <a:t>الجهل بالقانون </a:t>
            </a:r>
            <a:r>
              <a:rPr lang="ar-MA" sz="2400" dirty="0" smtClean="0"/>
              <a:t>:القاعدة الراسخة في المادة ا</a:t>
            </a:r>
            <a:r>
              <a:rPr lang="ar-MA" sz="2400" dirty="0" smtClean="0">
                <a:solidFill>
                  <a:srgbClr val="FF0000"/>
                </a:solidFill>
              </a:rPr>
              <a:t>لجنائية </a:t>
            </a:r>
            <a:r>
              <a:rPr lang="ar-JO" sz="2400" dirty="0" smtClean="0">
                <a:solidFill>
                  <a:srgbClr val="FF0000"/>
                </a:solidFill>
              </a:rPr>
              <a:t>أ</a:t>
            </a:r>
            <a:r>
              <a:rPr lang="ar-MA" sz="2400" dirty="0" smtClean="0">
                <a:solidFill>
                  <a:srgbClr val="FF0000"/>
                </a:solidFill>
              </a:rPr>
              <a:t>نه </a:t>
            </a:r>
            <a:r>
              <a:rPr lang="ar-MA" sz="2400" b="1" dirty="0" smtClean="0">
                <a:solidFill>
                  <a:srgbClr val="FF0000"/>
                </a:solidFill>
              </a:rPr>
              <a:t>لا يعذر أحد بجهله للتشريع الجنائي </a:t>
            </a:r>
            <a:r>
              <a:rPr lang="ar-MA" sz="2400" dirty="0" smtClean="0">
                <a:solidFill>
                  <a:schemeClr val="tx1"/>
                </a:solidFill>
              </a:rPr>
              <a:t>لأنه يفترض في الكافة العلم به </a:t>
            </a:r>
            <a:r>
              <a:rPr lang="ar-MA" sz="2400" b="1" dirty="0" smtClean="0">
                <a:solidFill>
                  <a:schemeClr val="tx1"/>
                </a:solidFill>
              </a:rPr>
              <a:t>بمجرد نشره </a:t>
            </a:r>
            <a:r>
              <a:rPr lang="ar-MA" sz="2400" dirty="0" smtClean="0">
                <a:solidFill>
                  <a:schemeClr val="tx1"/>
                </a:solidFill>
              </a:rPr>
              <a:t>بشكل رسمي ، وهذا المبدأ أي لزوم النشر من المبادئ الملزمة كما   جاء في </a:t>
            </a:r>
            <a:r>
              <a:rPr lang="ar-MA" sz="2400" dirty="0"/>
              <a:t>(</a:t>
            </a:r>
            <a:r>
              <a:rPr lang="ar-MA" sz="2400" dirty="0" smtClean="0">
                <a:solidFill>
                  <a:schemeClr val="tx1"/>
                </a:solidFill>
              </a:rPr>
              <a:t>الفصل 6 من دستور2011 ) </a:t>
            </a:r>
            <a:r>
              <a:rPr lang="ar-MA" sz="2400" b="1" dirty="0" smtClean="0">
                <a:solidFill>
                  <a:schemeClr val="tx1"/>
                </a:solidFill>
              </a:rPr>
              <a:t>الاستثناء حالة القوة القاهرة لاستحالة العلم بالقانون </a:t>
            </a:r>
            <a:r>
              <a:rPr lang="ar-MA" sz="2400" dirty="0" smtClean="0">
                <a:solidFill>
                  <a:schemeClr val="tx1"/>
                </a:solidFill>
              </a:rPr>
              <a:t>.</a:t>
            </a:r>
          </a:p>
          <a:p>
            <a:pPr algn="r"/>
            <a:r>
              <a:rPr lang="ar-MA" sz="2400" b="1" dirty="0" smtClean="0">
                <a:solidFill>
                  <a:srgbClr val="0070C0"/>
                </a:solidFill>
              </a:rPr>
              <a:t>أنواع </a:t>
            </a:r>
            <a:r>
              <a:rPr lang="ar-MA" sz="2400" b="1" dirty="0">
                <a:solidFill>
                  <a:srgbClr val="0070C0"/>
                </a:solidFill>
              </a:rPr>
              <a:t>القصد الجنائي </a:t>
            </a:r>
            <a:r>
              <a:rPr lang="ar-MA" sz="2400" dirty="0" smtClean="0"/>
              <a:t>:</a:t>
            </a:r>
            <a:endParaRPr lang="ar-MA" sz="2400" dirty="0"/>
          </a:p>
          <a:p>
            <a:pPr algn="r"/>
            <a:r>
              <a:rPr lang="ar-MA" sz="2400" dirty="0"/>
              <a:t>تتعدد أنواع القصد الجنائي فهناك:</a:t>
            </a:r>
          </a:p>
          <a:p>
            <a:pPr algn="r"/>
            <a:r>
              <a:rPr lang="ar-MA" sz="2400" b="1" dirty="0"/>
              <a:t>القصد العام والقصد الخاص</a:t>
            </a:r>
            <a:r>
              <a:rPr lang="ar-MA" sz="2400" dirty="0"/>
              <a:t> </a:t>
            </a:r>
            <a:r>
              <a:rPr lang="ar-MA" sz="2400" dirty="0" smtClean="0"/>
              <a:t>.</a:t>
            </a:r>
            <a:endParaRPr lang="ar-MA" sz="2400" dirty="0"/>
          </a:p>
        </p:txBody>
      </p:sp>
    </p:spTree>
    <p:extLst>
      <p:ext uri="{BB962C8B-B14F-4D97-AF65-F5344CB8AC3E}">
        <p14:creationId xmlns:p14="http://schemas.microsoft.com/office/powerpoint/2010/main" val="56029334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40763" y="365759"/>
            <a:ext cx="10976620" cy="6048103"/>
          </a:xfrm>
        </p:spPr>
        <p:txBody>
          <a:bodyPr>
            <a:normAutofit fontScale="90000"/>
          </a:bodyPr>
          <a:lstStyle/>
          <a:p>
            <a:pPr algn="r"/>
            <a:r>
              <a:rPr lang="ar-MA" sz="2700" dirty="0">
                <a:solidFill>
                  <a:schemeClr val="tx1"/>
                </a:solidFill>
              </a:rPr>
              <a:t>ا</a:t>
            </a:r>
            <a:r>
              <a:rPr lang="ar-MA" sz="2700" b="1" dirty="0">
                <a:solidFill>
                  <a:schemeClr val="tx1"/>
                </a:solidFill>
              </a:rPr>
              <a:t>لقصد العام والقصد الخاص </a:t>
            </a:r>
            <a:r>
              <a:rPr lang="ar-MA" sz="2700" dirty="0">
                <a:solidFill>
                  <a:schemeClr val="tx1"/>
                </a:solidFill>
              </a:rPr>
              <a:t>:</a:t>
            </a:r>
            <a:r>
              <a:rPr lang="ar-MA" sz="2700" dirty="0"/>
              <a:t/>
            </a:r>
            <a:br>
              <a:rPr lang="ar-MA" sz="2700" dirty="0"/>
            </a:br>
            <a:r>
              <a:rPr lang="ar-MA" sz="2700" dirty="0">
                <a:solidFill>
                  <a:srgbClr val="FF0000"/>
                </a:solidFill>
              </a:rPr>
              <a:t>القصد العام </a:t>
            </a:r>
            <a:r>
              <a:rPr lang="ar-MA" sz="2700" dirty="0" smtClean="0">
                <a:solidFill>
                  <a:schemeClr val="tx1"/>
                </a:solidFill>
              </a:rPr>
              <a:t>وهو القصد العادي المتطلب في كافة الجرائم العمدية ويكفي لتحققه اتجاه الإرادة إلى النتيجة الجرمية كما تتضح من النموذج القانوني للجريمة .</a:t>
            </a:r>
            <a:r>
              <a:rPr lang="ar-MA" sz="2700" dirty="0">
                <a:solidFill>
                  <a:schemeClr val="tx1"/>
                </a:solidFill>
              </a:rPr>
              <a:t/>
            </a:r>
            <a:br>
              <a:rPr lang="ar-MA" sz="2700" dirty="0">
                <a:solidFill>
                  <a:schemeClr val="tx1"/>
                </a:solidFill>
              </a:rPr>
            </a:br>
            <a:r>
              <a:rPr lang="fr-FR" sz="2700" dirty="0">
                <a:solidFill>
                  <a:schemeClr val="tx1"/>
                </a:solidFill>
              </a:rPr>
              <a:t>	</a:t>
            </a:r>
            <a:r>
              <a:rPr lang="ar-MA" sz="2700" dirty="0" smtClean="0">
                <a:solidFill>
                  <a:schemeClr val="tx1"/>
                </a:solidFill>
              </a:rPr>
              <a:t>أما </a:t>
            </a:r>
            <a:r>
              <a:rPr lang="ar-MA" sz="2700" dirty="0" smtClean="0">
                <a:solidFill>
                  <a:srgbClr val="FF0000"/>
                </a:solidFill>
              </a:rPr>
              <a:t>القصد الخاص </a:t>
            </a:r>
            <a:r>
              <a:rPr lang="ar-MA" sz="2700" dirty="0" smtClean="0">
                <a:solidFill>
                  <a:schemeClr val="tx1"/>
                </a:solidFill>
              </a:rPr>
              <a:t>فيتطلب فضلا عن ذلك </a:t>
            </a:r>
            <a:r>
              <a:rPr lang="ar-MA" sz="2700" b="1" dirty="0" smtClean="0">
                <a:solidFill>
                  <a:schemeClr val="tx1"/>
                </a:solidFill>
              </a:rPr>
              <a:t>اتجاه الإرادة إلى غاية تتجاوز النتيجة ، أي إلى واقعة خارجة عن البنيان القانوني للجريمة </a:t>
            </a:r>
            <a:r>
              <a:rPr lang="ar-MA" sz="2700" dirty="0" smtClean="0">
                <a:solidFill>
                  <a:schemeClr val="tx1"/>
                </a:solidFill>
              </a:rPr>
              <a:t>، ومن الواضح أن القصد الخاص يفترض إلى جانبه القصد العام ولكن العكس غير صحيح ، بمعنى أن القصد العام قد يتوافر بمفرده استقلالا عن القصد الخاص والغالبية العظمى من الجرائم يكتفى فيها بالقصد العام ومن الأمثلة التقليدية للقصد الخاص </a:t>
            </a:r>
            <a:r>
              <a:rPr lang="ar-MA" sz="2700" b="1" dirty="0" smtClean="0">
                <a:solidFill>
                  <a:schemeClr val="tx1"/>
                </a:solidFill>
              </a:rPr>
              <a:t>جريمة التزوير </a:t>
            </a:r>
            <a:r>
              <a:rPr lang="ar-MA" sz="2700" dirty="0" smtClean="0">
                <a:solidFill>
                  <a:schemeClr val="tx1"/>
                </a:solidFill>
              </a:rPr>
              <a:t>إذ لا يكفي فيها أن تتجه إرادة الجاني إلى تغيير الحقيقة بل لابد من توجه الإرادة إلى غاية أبعد وهي </a:t>
            </a:r>
            <a:r>
              <a:rPr lang="ar-MA" sz="2700" b="1" u="sng" dirty="0" smtClean="0">
                <a:solidFill>
                  <a:srgbClr val="00B0F0"/>
                </a:solidFill>
              </a:rPr>
              <a:t>استعمال المحرر المزور فيما زور من أجله</a:t>
            </a:r>
            <a:r>
              <a:rPr lang="ar-MA" sz="2700" u="sng" dirty="0" smtClean="0">
                <a:solidFill>
                  <a:srgbClr val="00B0F0"/>
                </a:solidFill>
              </a:rPr>
              <a:t>.  </a:t>
            </a:r>
            <a:br>
              <a:rPr lang="ar-MA" sz="2700" u="sng" dirty="0" smtClean="0">
                <a:solidFill>
                  <a:srgbClr val="00B0F0"/>
                </a:solidFill>
              </a:rPr>
            </a:br>
            <a:r>
              <a:rPr lang="ar-MA" sz="2700" b="1" dirty="0" smtClean="0">
                <a:solidFill>
                  <a:schemeClr val="tx1"/>
                </a:solidFill>
              </a:rPr>
              <a:t>القصد المباشر والقصد غير المباشر </a:t>
            </a:r>
            <a:r>
              <a:rPr lang="ar-MA" sz="2700" dirty="0" smtClean="0">
                <a:solidFill>
                  <a:schemeClr val="tx1"/>
                </a:solidFill>
              </a:rPr>
              <a:t>:</a:t>
            </a:r>
            <a:r>
              <a:rPr lang="ar-MA" sz="2700" dirty="0">
                <a:solidFill>
                  <a:schemeClr val="tx1"/>
                </a:solidFill>
              </a:rPr>
              <a:t/>
            </a:r>
            <a:br>
              <a:rPr lang="ar-MA" sz="2700" dirty="0">
                <a:solidFill>
                  <a:schemeClr val="tx1"/>
                </a:solidFill>
              </a:rPr>
            </a:br>
            <a:r>
              <a:rPr lang="fr-FR" sz="2700" dirty="0">
                <a:solidFill>
                  <a:schemeClr val="tx1"/>
                </a:solidFill>
              </a:rPr>
              <a:t>	</a:t>
            </a:r>
            <a:r>
              <a:rPr lang="ar-MA" sz="2700" dirty="0">
                <a:solidFill>
                  <a:srgbClr val="FF0000"/>
                </a:solidFill>
              </a:rPr>
              <a:t>القصد المباشر </a:t>
            </a:r>
            <a:r>
              <a:rPr lang="ar-MA" sz="2700" dirty="0">
                <a:solidFill>
                  <a:schemeClr val="tx1"/>
                </a:solidFill>
              </a:rPr>
              <a:t>: أي عندما تتجه إرادة الجاني إلى تحقيق نتيجة إجرامية </a:t>
            </a:r>
            <a:r>
              <a:rPr lang="ar-MA" sz="2700" dirty="0" smtClean="0">
                <a:solidFill>
                  <a:schemeClr val="tx1"/>
                </a:solidFill>
              </a:rPr>
              <a:t>يكون قد </a:t>
            </a:r>
            <a:r>
              <a:rPr lang="ar-MA" sz="2700" b="1" u="sng" dirty="0" smtClean="0">
                <a:solidFill>
                  <a:schemeClr val="tx1"/>
                </a:solidFill>
              </a:rPr>
              <a:t>توقعها</a:t>
            </a:r>
            <a:r>
              <a:rPr lang="ar-MA" sz="2700" dirty="0" smtClean="0">
                <a:solidFill>
                  <a:schemeClr val="tx1"/>
                </a:solidFill>
              </a:rPr>
              <a:t> مسبقا </a:t>
            </a:r>
            <a:r>
              <a:rPr lang="ar-MA" sz="2700" b="1" u="sng" dirty="0" smtClean="0">
                <a:solidFill>
                  <a:schemeClr val="tx1"/>
                </a:solidFill>
              </a:rPr>
              <a:t>ورغب في حدوثها </a:t>
            </a:r>
            <a:r>
              <a:rPr lang="ar-MA" sz="2700" dirty="0" smtClean="0">
                <a:solidFill>
                  <a:schemeClr val="tx1"/>
                </a:solidFill>
              </a:rPr>
              <a:t>.</a:t>
            </a:r>
            <a:r>
              <a:rPr lang="ar-MA" sz="2700" dirty="0">
                <a:solidFill>
                  <a:schemeClr val="tx1"/>
                </a:solidFill>
              </a:rPr>
              <a:t/>
            </a:r>
            <a:br>
              <a:rPr lang="ar-MA" sz="2700" dirty="0">
                <a:solidFill>
                  <a:schemeClr val="tx1"/>
                </a:solidFill>
              </a:rPr>
            </a:br>
            <a:r>
              <a:rPr lang="fr-FR" sz="2700" dirty="0">
                <a:solidFill>
                  <a:schemeClr val="tx1"/>
                </a:solidFill>
              </a:rPr>
              <a:t>	</a:t>
            </a:r>
            <a:r>
              <a:rPr lang="ar-MA" sz="2700" dirty="0">
                <a:solidFill>
                  <a:srgbClr val="FF0000"/>
                </a:solidFill>
              </a:rPr>
              <a:t>القصد الاحتمالي </a:t>
            </a:r>
            <a:r>
              <a:rPr lang="ar-MA" sz="2700" dirty="0">
                <a:solidFill>
                  <a:schemeClr val="tx1"/>
                </a:solidFill>
              </a:rPr>
              <a:t>: </a:t>
            </a:r>
            <a:r>
              <a:rPr lang="ar-MA" sz="2700" dirty="0" smtClean="0">
                <a:solidFill>
                  <a:schemeClr val="tx1"/>
                </a:solidFill>
              </a:rPr>
              <a:t>وتحديده يعود للاجتهاد الفقهي والقضائي والفكرة الأساس في هدا النوع من القصد أن الجاني </a:t>
            </a:r>
            <a:r>
              <a:rPr lang="ar-MA" sz="2700" b="1" dirty="0" smtClean="0">
                <a:solidFill>
                  <a:srgbClr val="FF0000"/>
                </a:solidFill>
              </a:rPr>
              <a:t>يتوقع احتمال </a:t>
            </a:r>
            <a:r>
              <a:rPr lang="ar-MA" sz="2700" dirty="0" smtClean="0">
                <a:solidFill>
                  <a:schemeClr val="tx1"/>
                </a:solidFill>
              </a:rPr>
              <a:t>وقوع النتيجة ضمن عدة احتمالات </a:t>
            </a:r>
            <a:r>
              <a:rPr lang="ar-MA" sz="2700" dirty="0" smtClean="0">
                <a:solidFill>
                  <a:srgbClr val="FF0000"/>
                </a:solidFill>
              </a:rPr>
              <a:t>ويقبلها </a:t>
            </a:r>
            <a:r>
              <a:rPr lang="ar-MA" sz="2700" dirty="0" smtClean="0">
                <a:solidFill>
                  <a:schemeClr val="tx1"/>
                </a:solidFill>
              </a:rPr>
              <a:t>، ومع ذلك يمضي قدما في مشروعه غير عابئ بما إذا كانت النتيجة ستحدث أم لا. </a:t>
            </a:r>
            <a:endParaRPr lang="fr-FR" dirty="0">
              <a:solidFill>
                <a:schemeClr val="tx1"/>
              </a:solidFill>
            </a:endParaRPr>
          </a:p>
        </p:txBody>
      </p:sp>
      <p:sp>
        <p:nvSpPr>
          <p:cNvPr id="3" name="Espace réservé du contenu 2"/>
          <p:cNvSpPr>
            <a:spLocks noGrp="1"/>
          </p:cNvSpPr>
          <p:nvPr>
            <p:ph idx="1"/>
          </p:nvPr>
        </p:nvSpPr>
        <p:spPr>
          <a:xfrm flipV="1">
            <a:off x="212037" y="6858009"/>
            <a:ext cx="11451979" cy="281283"/>
          </a:xfrm>
        </p:spPr>
        <p:txBody>
          <a:bodyPr>
            <a:normAutofit fontScale="47500" lnSpcReduction="20000"/>
          </a:bodyPr>
          <a:lstStyle/>
          <a:p>
            <a:endParaRPr lang="fr-FR" dirty="0"/>
          </a:p>
        </p:txBody>
      </p:sp>
    </p:spTree>
    <p:extLst>
      <p:ext uri="{BB962C8B-B14F-4D97-AF65-F5344CB8AC3E}">
        <p14:creationId xmlns:p14="http://schemas.microsoft.com/office/powerpoint/2010/main" val="227145084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509451"/>
            <a:ext cx="10972800" cy="509451"/>
          </a:xfrm>
        </p:spPr>
        <p:txBody>
          <a:bodyPr>
            <a:normAutofit fontScale="90000"/>
          </a:bodyPr>
          <a:lstStyle/>
          <a:p>
            <a:endParaRPr lang="fr-FR" dirty="0"/>
          </a:p>
        </p:txBody>
      </p:sp>
      <p:sp>
        <p:nvSpPr>
          <p:cNvPr id="3" name="Espace réservé du contenu 2"/>
          <p:cNvSpPr>
            <a:spLocks noGrp="1"/>
          </p:cNvSpPr>
          <p:nvPr>
            <p:ph idx="1"/>
          </p:nvPr>
        </p:nvSpPr>
        <p:spPr>
          <a:xfrm>
            <a:off x="609600" y="653144"/>
            <a:ext cx="10972800" cy="5473026"/>
          </a:xfrm>
        </p:spPr>
        <p:txBody>
          <a:bodyPr>
            <a:normAutofit/>
          </a:bodyPr>
          <a:lstStyle/>
          <a:p>
            <a:pPr marL="0" indent="0" algn="r">
              <a:buNone/>
            </a:pPr>
            <a:r>
              <a:rPr lang="ar-MA" b="1" dirty="0" smtClean="0"/>
              <a:t>القصد المحدود والقصد غير المحدود</a:t>
            </a:r>
          </a:p>
          <a:p>
            <a:pPr marL="0" indent="0" algn="r">
              <a:buNone/>
            </a:pPr>
            <a:r>
              <a:rPr lang="ar-MA" dirty="0" smtClean="0"/>
              <a:t>يكون</a:t>
            </a:r>
            <a:r>
              <a:rPr lang="ar-MA" b="1" dirty="0" smtClean="0"/>
              <a:t> </a:t>
            </a:r>
            <a:r>
              <a:rPr lang="ar-MA" b="1" dirty="0" smtClean="0">
                <a:solidFill>
                  <a:srgbClr val="FF0000"/>
                </a:solidFill>
              </a:rPr>
              <a:t>القصد محدودا </a:t>
            </a:r>
            <a:r>
              <a:rPr lang="ar-MA" dirty="0" smtClean="0"/>
              <a:t>إذا اتجهت إرادة الجاني إلى تحقيق النتيجة في موضوع محدد سلفا (</a:t>
            </a:r>
            <a:r>
              <a:rPr lang="ar-MA" b="1" dirty="0" smtClean="0"/>
              <a:t>كما لو أراد أن يقتل </a:t>
            </a:r>
            <a:r>
              <a:rPr lang="ar-MA" b="1" u="sng" dirty="0" smtClean="0"/>
              <a:t>أ</a:t>
            </a:r>
            <a:r>
              <a:rPr lang="ar-MA" b="1" dirty="0" smtClean="0"/>
              <a:t> بالذات </a:t>
            </a:r>
            <a:r>
              <a:rPr lang="ar-MA" dirty="0" smtClean="0"/>
              <a:t>) وفي المقابل يكون </a:t>
            </a:r>
            <a:r>
              <a:rPr lang="ar-MA" b="1" dirty="0" smtClean="0">
                <a:solidFill>
                  <a:srgbClr val="FF0000"/>
                </a:solidFill>
              </a:rPr>
              <a:t>القصد غير محدود </a:t>
            </a:r>
            <a:r>
              <a:rPr lang="ar-MA" u="sng" dirty="0" smtClean="0"/>
              <a:t>إذا استوى لدى الجاني المحل الذي يمكن أن تتحقق فيه النتيجة </a:t>
            </a:r>
            <a:r>
              <a:rPr lang="ar-MA" dirty="0" smtClean="0"/>
              <a:t>، كما لو وجه قنبلة إلى الناس قاصدا أن تنفجر وتقتل أي عدد منهم </a:t>
            </a:r>
            <a:r>
              <a:rPr lang="ar-MA" u="sng" dirty="0" smtClean="0"/>
              <a:t>ويستوي لديه </a:t>
            </a:r>
            <a:r>
              <a:rPr lang="ar-MA" dirty="0" smtClean="0"/>
              <a:t>من يقتل أو يصيب . </a:t>
            </a:r>
            <a:endParaRPr lang="fr-FR" dirty="0" smtClean="0"/>
          </a:p>
          <a:p>
            <a:pPr marL="0" indent="0" algn="r">
              <a:buNone/>
            </a:pPr>
            <a:r>
              <a:rPr lang="ar-MA" b="1" dirty="0" smtClean="0"/>
              <a:t>وأخيرا هناك القصد البسيط والقصد المتعدى</a:t>
            </a:r>
          </a:p>
          <a:p>
            <a:pPr marL="0" indent="0" algn="r">
              <a:buNone/>
            </a:pPr>
            <a:r>
              <a:rPr lang="ar-MA" dirty="0" smtClean="0"/>
              <a:t>ففي</a:t>
            </a:r>
            <a:r>
              <a:rPr lang="ar-MA" b="1" dirty="0" smtClean="0"/>
              <a:t> </a:t>
            </a:r>
            <a:r>
              <a:rPr lang="ar-MA" b="1" dirty="0" smtClean="0">
                <a:solidFill>
                  <a:srgbClr val="FF0000"/>
                </a:solidFill>
              </a:rPr>
              <a:t>القصد البسيط </a:t>
            </a:r>
            <a:r>
              <a:rPr lang="ar-MA" dirty="0" smtClean="0"/>
              <a:t>تحقق النتيجة الجرمية لا يعقبها من </a:t>
            </a:r>
            <a:r>
              <a:rPr lang="ar-MA" u="sng" dirty="0" smtClean="0"/>
              <a:t>الناحية الزمنية </a:t>
            </a:r>
            <a:r>
              <a:rPr lang="ar-MA" dirty="0" smtClean="0"/>
              <a:t>نتيجة أخرى أشد جسامة بخلاف </a:t>
            </a:r>
            <a:r>
              <a:rPr lang="ar-MA" b="1" dirty="0" smtClean="0">
                <a:solidFill>
                  <a:srgbClr val="FF0000"/>
                </a:solidFill>
              </a:rPr>
              <a:t>القصد المتعدى </a:t>
            </a:r>
            <a:r>
              <a:rPr lang="ar-MA" dirty="0" smtClean="0"/>
              <a:t>الذي يُحمل الجاني المسؤولية فيه عن نتيجة متفاقمة لم يتجه إليها قصده أصلا وإنما اتجه إلى نتيجة سابقة عليها أقل جسامة ويطلق </a:t>
            </a:r>
            <a:r>
              <a:rPr lang="ar-JO" dirty="0" smtClean="0"/>
              <a:t>على </a:t>
            </a:r>
            <a:r>
              <a:rPr lang="ar-MA" dirty="0" smtClean="0"/>
              <a:t>هذه الجرائم </a:t>
            </a:r>
            <a:r>
              <a:rPr lang="ar-MA" b="1" dirty="0" smtClean="0">
                <a:solidFill>
                  <a:srgbClr val="00B0F0"/>
                </a:solidFill>
              </a:rPr>
              <a:t>الجرائم متعدية أو متجاوزة القصد </a:t>
            </a:r>
          </a:p>
        </p:txBody>
      </p:sp>
    </p:spTree>
    <p:extLst>
      <p:ext uri="{BB962C8B-B14F-4D97-AF65-F5344CB8AC3E}">
        <p14:creationId xmlns:p14="http://schemas.microsoft.com/office/powerpoint/2010/main" val="304550611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r"/>
            <a:r>
              <a:rPr lang="ar-MA" dirty="0"/>
              <a:t>- </a:t>
            </a:r>
            <a:r>
              <a:rPr lang="ar-MA" b="1" dirty="0"/>
              <a:t>القصد الفجائي والقصد المقرون بسبق الإصرار </a:t>
            </a:r>
            <a:r>
              <a:rPr lang="ar-MA" dirty="0"/>
              <a:t>: </a:t>
            </a:r>
          </a:p>
          <a:p>
            <a:pPr algn="r"/>
            <a:r>
              <a:rPr lang="fr-FR" dirty="0"/>
              <a:t>	</a:t>
            </a:r>
            <a:r>
              <a:rPr lang="ar-MA" b="1" dirty="0"/>
              <a:t>القصد الفجائي </a:t>
            </a:r>
            <a:r>
              <a:rPr lang="ar-MA" dirty="0"/>
              <a:t>:  يكون عندما يقرر مرتكب الجريمة إتيانها ، كمن يثور تحت تأثير إهانة أو عنف أو </a:t>
            </a:r>
            <a:r>
              <a:rPr lang="ar-MA" dirty="0" smtClean="0"/>
              <a:t>غيظ( جرائم الصدفة عموما )</a:t>
            </a:r>
            <a:endParaRPr lang="ar-MA" dirty="0"/>
          </a:p>
          <a:p>
            <a:pPr algn="r"/>
            <a:r>
              <a:rPr lang="fr-FR" dirty="0"/>
              <a:t>	</a:t>
            </a:r>
            <a:r>
              <a:rPr lang="ar-MA" b="1" dirty="0"/>
              <a:t>القصد المقرون بسبق الإصرار </a:t>
            </a:r>
            <a:r>
              <a:rPr lang="ar-MA" dirty="0"/>
              <a:t>:  وهي الجرائم التي يكون فيها </a:t>
            </a:r>
            <a:r>
              <a:rPr lang="ar-MA" u="sng" dirty="0"/>
              <a:t>التصميم </a:t>
            </a:r>
            <a:r>
              <a:rPr lang="ar-MA" u="sng" dirty="0" smtClean="0"/>
              <a:t>والعزم</a:t>
            </a:r>
            <a:r>
              <a:rPr lang="ar-JO" u="sng" dirty="0" smtClean="0"/>
              <a:t> </a:t>
            </a:r>
            <a:r>
              <a:rPr lang="ar-MA" dirty="0" smtClean="0"/>
              <a:t>على ارتكاب الجرم وذلك </a:t>
            </a:r>
            <a:r>
              <a:rPr lang="ar-MA" dirty="0"/>
              <a:t>من خلال </a:t>
            </a:r>
            <a:r>
              <a:rPr lang="ar-MA" dirty="0" smtClean="0"/>
              <a:t>العنصرين </a:t>
            </a:r>
            <a:r>
              <a:rPr lang="ar-MA" dirty="0"/>
              <a:t>الزمني </a:t>
            </a:r>
            <a:r>
              <a:rPr lang="ar-MA" dirty="0" smtClean="0"/>
              <a:t>النفسي.</a:t>
            </a:r>
            <a:endParaRPr lang="ar-MA" dirty="0"/>
          </a:p>
        </p:txBody>
      </p:sp>
    </p:spTree>
    <p:extLst>
      <p:ext uri="{BB962C8B-B14F-4D97-AF65-F5344CB8AC3E}">
        <p14:creationId xmlns:p14="http://schemas.microsoft.com/office/powerpoint/2010/main" val="242252831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896275" y="-982502"/>
            <a:ext cx="9496976" cy="8122277"/>
          </a:xfrm>
        </p:spPr>
        <p:txBody>
          <a:bodyPr/>
          <a:lstStyle/>
          <a:p>
            <a:r>
              <a:rPr lang="ar-MA" dirty="0" smtClean="0"/>
              <a:t>.</a:t>
            </a:r>
            <a:endParaRPr lang="fr-FR" dirty="0"/>
          </a:p>
        </p:txBody>
      </p:sp>
      <p:sp>
        <p:nvSpPr>
          <p:cNvPr id="3" name="Espace réservé du contenu 2"/>
          <p:cNvSpPr>
            <a:spLocks noGrp="1"/>
          </p:cNvSpPr>
          <p:nvPr>
            <p:ph idx="1"/>
          </p:nvPr>
        </p:nvSpPr>
        <p:spPr>
          <a:xfrm>
            <a:off x="677335" y="300445"/>
            <a:ext cx="10530596" cy="5740917"/>
          </a:xfrm>
        </p:spPr>
        <p:txBody>
          <a:bodyPr>
            <a:normAutofit fontScale="77500" lnSpcReduction="20000"/>
          </a:bodyPr>
          <a:lstStyle/>
          <a:p>
            <a:pPr marL="0" indent="0" algn="r">
              <a:buNone/>
            </a:pPr>
            <a:r>
              <a:rPr lang="ar-MA" dirty="0"/>
              <a:t>	</a:t>
            </a:r>
            <a:r>
              <a:rPr lang="ar-MA" b="1" dirty="0">
                <a:solidFill>
                  <a:srgbClr val="00B0F0"/>
                </a:solidFill>
              </a:rPr>
              <a:t>الخطأ الغير العمدي :</a:t>
            </a:r>
          </a:p>
          <a:p>
            <a:pPr algn="r"/>
            <a:r>
              <a:rPr lang="ar-MA" dirty="0"/>
              <a:t>يتحقق الخطأ غير العمدي كلما أتى الفاعل سلوكا لم يلتزم فيه بضرورة مراعاة قدر من </a:t>
            </a:r>
            <a:r>
              <a:rPr lang="ar-MA" b="1" dirty="0"/>
              <a:t>اليقظة والتبصر والحرص </a:t>
            </a:r>
            <a:r>
              <a:rPr lang="ar-MA" dirty="0"/>
              <a:t>على الحقوق المحمية قانونيا </a:t>
            </a:r>
            <a:r>
              <a:rPr lang="ar-MA" dirty="0" smtClean="0"/>
              <a:t>،كمخالفة </a:t>
            </a:r>
            <a:r>
              <a:rPr lang="ar-MA" dirty="0"/>
              <a:t>السرعة المحددة </a:t>
            </a:r>
            <a:r>
              <a:rPr lang="ar-MA" dirty="0" smtClean="0"/>
              <a:t>قانونيا، والأصل في الجرائم أن تكون عمدية والاستثناء أن تكون غير عمدية </a:t>
            </a:r>
          </a:p>
          <a:p>
            <a:pPr algn="r"/>
            <a:r>
              <a:rPr lang="ar-MA" b="1" dirty="0" smtClean="0"/>
              <a:t>صور </a:t>
            </a:r>
            <a:r>
              <a:rPr lang="ar-MA" b="1" dirty="0"/>
              <a:t>الخطأ غير العمدي </a:t>
            </a:r>
            <a:r>
              <a:rPr lang="ar-MA" dirty="0"/>
              <a:t>:</a:t>
            </a:r>
          </a:p>
          <a:p>
            <a:pPr algn="r"/>
            <a:r>
              <a:rPr lang="fr-FR" dirty="0"/>
              <a:t>	</a:t>
            </a:r>
            <a:r>
              <a:rPr lang="ar-MA" b="1" dirty="0" smtClean="0">
                <a:solidFill>
                  <a:srgbClr val="00B0F0"/>
                </a:solidFill>
              </a:rPr>
              <a:t>الرعونة </a:t>
            </a:r>
            <a:r>
              <a:rPr lang="ar-MA" dirty="0" smtClean="0"/>
              <a:t>: ويقصد بها سوء التقدير أو قلة الكفاءة أو عدم الدراية الكافية بالأصول الازمة لتفادي الخطأ( أي الخفة وسوء التصرف )</a:t>
            </a:r>
            <a:endParaRPr lang="ar-MA" dirty="0"/>
          </a:p>
          <a:p>
            <a:pPr algn="r"/>
            <a:r>
              <a:rPr lang="fr-FR" dirty="0"/>
              <a:t>	</a:t>
            </a:r>
            <a:r>
              <a:rPr lang="ar-MA" b="1" dirty="0">
                <a:solidFill>
                  <a:srgbClr val="00B0F0"/>
                </a:solidFill>
              </a:rPr>
              <a:t>عدم الاحتياط </a:t>
            </a:r>
            <a:r>
              <a:rPr lang="ar-MA" dirty="0"/>
              <a:t>: </a:t>
            </a:r>
            <a:r>
              <a:rPr lang="ar-MA" dirty="0" smtClean="0"/>
              <a:t>ويقصد به عدم تبصر الجاني بالعواقب التي يمكن أن يفضي إليها </a:t>
            </a:r>
            <a:r>
              <a:rPr lang="ar-MA" b="1" u="sng" dirty="0" smtClean="0"/>
              <a:t>فعل إيجابي </a:t>
            </a:r>
            <a:r>
              <a:rPr lang="ar-MA" dirty="0" smtClean="0"/>
              <a:t>خطير يقترفه فالجاني يدرك في هذا الفرض خطورة ما يقوم به والآثار الضارة التي يمكن أن تنجم عنه ومع ذلك يستمر في القيام به ،مع إمكانه </a:t>
            </a:r>
            <a:r>
              <a:rPr lang="ar-MA" dirty="0"/>
              <a:t>تجنب النتيجة إلا أنه لم يفعل ، </a:t>
            </a:r>
            <a:r>
              <a:rPr lang="ar-MA" dirty="0" smtClean="0"/>
              <a:t>كالسائق </a:t>
            </a:r>
            <a:r>
              <a:rPr lang="ar-MA" dirty="0"/>
              <a:t>الذي يسوق دراجة نارية بسرعة كبيرة في مكان غير مناسب </a:t>
            </a:r>
            <a:r>
              <a:rPr lang="ar-MA" dirty="0" smtClean="0"/>
              <a:t>من حيث ظروف </a:t>
            </a:r>
            <a:r>
              <a:rPr lang="ar-MA" dirty="0"/>
              <a:t>الزمان والمكان</a:t>
            </a:r>
            <a:r>
              <a:rPr lang="ar-MA" dirty="0" smtClean="0"/>
              <a:t>..</a:t>
            </a:r>
            <a:endParaRPr lang="ar-MA" dirty="0"/>
          </a:p>
          <a:p>
            <a:pPr algn="r"/>
            <a:r>
              <a:rPr lang="fr-FR" dirty="0"/>
              <a:t>	</a:t>
            </a:r>
            <a:r>
              <a:rPr lang="ar-MA" b="1" dirty="0" smtClean="0">
                <a:solidFill>
                  <a:srgbClr val="00B0F0"/>
                </a:solidFill>
              </a:rPr>
              <a:t>الإهمال وعدم الانتباه </a:t>
            </a:r>
            <a:r>
              <a:rPr lang="ar-MA" dirty="0" smtClean="0"/>
              <a:t> </a:t>
            </a:r>
            <a:r>
              <a:rPr lang="ar-MA" dirty="0"/>
              <a:t>: </a:t>
            </a:r>
            <a:r>
              <a:rPr lang="ar-MA" dirty="0" smtClean="0"/>
              <a:t>يظهران  </a:t>
            </a:r>
            <a:r>
              <a:rPr lang="ar-MA" dirty="0"/>
              <a:t>في الموقف السلبي </a:t>
            </a:r>
            <a:r>
              <a:rPr lang="ar-MA" dirty="0" smtClean="0"/>
              <a:t>للشخص الذي يفرض فيه </a:t>
            </a:r>
            <a:r>
              <a:rPr lang="ar-MA" dirty="0"/>
              <a:t>الحذر ، مثل الأم التي تترك طفلها الصغير بجانب الموقد وهي تطبخ فينقلب عليه شيء ما فيصاب إلى حد </a:t>
            </a:r>
            <a:r>
              <a:rPr lang="ar-MA" dirty="0" smtClean="0"/>
              <a:t>الموت.</a:t>
            </a:r>
          </a:p>
          <a:p>
            <a:pPr algn="r"/>
            <a:r>
              <a:rPr lang="ar-MA" b="1" dirty="0" smtClean="0">
                <a:solidFill>
                  <a:srgbClr val="00B0F0"/>
                </a:solidFill>
              </a:rPr>
              <a:t>عدم مراعاة القوانين والأنظمة</a:t>
            </a:r>
            <a:r>
              <a:rPr lang="ar-MA" b="1" dirty="0" smtClean="0">
                <a:solidFill>
                  <a:schemeClr val="tx1"/>
                </a:solidFill>
              </a:rPr>
              <a:t>: وهي الصورة الخاصة للخطأ غير العمدي  </a:t>
            </a:r>
            <a:endParaRPr lang="fr-FR" b="1" dirty="0">
              <a:solidFill>
                <a:schemeClr val="tx1"/>
              </a:solidFill>
            </a:endParaRPr>
          </a:p>
        </p:txBody>
      </p:sp>
    </p:spTree>
    <p:extLst>
      <p:ext uri="{BB962C8B-B14F-4D97-AF65-F5344CB8AC3E}">
        <p14:creationId xmlns:p14="http://schemas.microsoft.com/office/powerpoint/2010/main" val="346805987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746975"/>
            <a:ext cx="8596668" cy="502276"/>
          </a:xfrm>
        </p:spPr>
        <p:txBody>
          <a:bodyPr>
            <a:normAutofit fontScale="90000"/>
          </a:bodyPr>
          <a:lstStyle/>
          <a:p>
            <a:endParaRPr lang="fr-FR" dirty="0"/>
          </a:p>
        </p:txBody>
      </p:sp>
      <p:sp>
        <p:nvSpPr>
          <p:cNvPr id="3" name="Espace réservé du contenu 2"/>
          <p:cNvSpPr>
            <a:spLocks noGrp="1"/>
          </p:cNvSpPr>
          <p:nvPr>
            <p:ph idx="1"/>
          </p:nvPr>
        </p:nvSpPr>
        <p:spPr>
          <a:xfrm>
            <a:off x="909155" y="640080"/>
            <a:ext cx="10560034" cy="5143708"/>
          </a:xfrm>
        </p:spPr>
        <p:txBody>
          <a:bodyPr>
            <a:normAutofit/>
          </a:bodyPr>
          <a:lstStyle/>
          <a:p>
            <a:pPr algn="r"/>
            <a:r>
              <a:rPr lang="ar-MA" sz="2800" dirty="0" smtClean="0"/>
              <a:t>ويتعلق </a:t>
            </a:r>
            <a:r>
              <a:rPr lang="ar-MA" sz="2800" dirty="0" err="1" smtClean="0"/>
              <a:t>ال</a:t>
            </a:r>
            <a:r>
              <a:rPr lang="ar-JO" sz="2800" dirty="0" smtClean="0"/>
              <a:t>أ</a:t>
            </a:r>
            <a:r>
              <a:rPr lang="ar-MA" sz="2800" dirty="0" smtClean="0"/>
              <a:t>مر  بالإخلال بكافة القوانين والقرارات والتعليمات التي تصدر عن الجهات المعنية لحفظ النظام والأمن وصيانة الصحة العامة كالتدخين في الأماكن العامة أو أماكن الغاز.</a:t>
            </a:r>
          </a:p>
          <a:p>
            <a:pPr algn="r"/>
            <a:r>
              <a:rPr lang="ar-MA" sz="2800" dirty="0" smtClean="0"/>
              <a:t>،</a:t>
            </a:r>
            <a:r>
              <a:rPr lang="fr-FR" sz="2800" dirty="0" smtClean="0"/>
              <a:t> </a:t>
            </a:r>
            <a:r>
              <a:rPr lang="ar-MA" sz="2800" b="1" dirty="0" smtClean="0"/>
              <a:t>معيار الخطأ في الجرائم غير العمدية </a:t>
            </a:r>
            <a:r>
              <a:rPr lang="ar-MA" sz="2800" dirty="0" smtClean="0"/>
              <a:t>:مبدئيا هناك معياران في هذا الصدد الاول موضوعي والثاني شخصي والقضاء يسير على المعيار الموضوعي دون اللجوء إلى المعيار الشخصي . </a:t>
            </a:r>
          </a:p>
          <a:p>
            <a:pPr algn="r"/>
            <a:r>
              <a:rPr lang="ar-MA" sz="2800" b="1" dirty="0" smtClean="0"/>
              <a:t>نظرية الوحدة بين الخطأ الجنائي والخطأ المدني ونظرية ازدواج الخطأين</a:t>
            </a:r>
          </a:p>
          <a:p>
            <a:pPr marL="0" indent="0" algn="r">
              <a:buNone/>
            </a:pPr>
            <a:r>
              <a:rPr lang="fr-FR" dirty="0" smtClean="0"/>
              <a:t>	</a:t>
            </a:r>
            <a:endParaRPr lang="ar-MA" dirty="0"/>
          </a:p>
        </p:txBody>
      </p:sp>
    </p:spTree>
    <p:extLst>
      <p:ext uri="{BB962C8B-B14F-4D97-AF65-F5344CB8AC3E}">
        <p14:creationId xmlns:p14="http://schemas.microsoft.com/office/powerpoint/2010/main" val="134526647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772732"/>
            <a:ext cx="8596668" cy="128788"/>
          </a:xfrm>
        </p:spPr>
        <p:txBody>
          <a:bodyPr>
            <a:normAutofit fontScale="90000"/>
          </a:bodyPr>
          <a:lstStyle/>
          <a:p>
            <a:endParaRPr lang="fr-FR" dirty="0"/>
          </a:p>
        </p:txBody>
      </p:sp>
      <p:sp>
        <p:nvSpPr>
          <p:cNvPr id="3" name="Espace réservé du contenu 2"/>
          <p:cNvSpPr>
            <a:spLocks noGrp="1"/>
          </p:cNvSpPr>
          <p:nvPr>
            <p:ph idx="1"/>
          </p:nvPr>
        </p:nvSpPr>
        <p:spPr>
          <a:xfrm>
            <a:off x="888274" y="600891"/>
            <a:ext cx="10829108" cy="5669280"/>
          </a:xfrm>
        </p:spPr>
        <p:txBody>
          <a:bodyPr>
            <a:normAutofit/>
          </a:bodyPr>
          <a:lstStyle/>
          <a:p>
            <a:pPr algn="r"/>
            <a:r>
              <a:rPr lang="ar-MA" b="1" dirty="0">
                <a:solidFill>
                  <a:srgbClr val="0070C0"/>
                </a:solidFill>
              </a:rPr>
              <a:t>تصنيف الجرائم </a:t>
            </a:r>
          </a:p>
          <a:p>
            <a:pPr algn="r"/>
            <a:r>
              <a:rPr lang="fr-FR" dirty="0"/>
              <a:t>	</a:t>
            </a:r>
            <a:r>
              <a:rPr lang="ar-MA" dirty="0">
                <a:solidFill>
                  <a:srgbClr val="FF0000"/>
                </a:solidFill>
              </a:rPr>
              <a:t>التصنيف العائد للركن القانوني للجريمة</a:t>
            </a:r>
            <a:r>
              <a:rPr lang="ar-MA" dirty="0"/>
              <a:t>.</a:t>
            </a:r>
          </a:p>
          <a:p>
            <a:pPr algn="r"/>
            <a:r>
              <a:rPr lang="ar-MA" dirty="0" smtClean="0"/>
              <a:t>تصنيف </a:t>
            </a:r>
            <a:r>
              <a:rPr lang="ar-MA" dirty="0"/>
              <a:t>الجرائم إلى جنايات وجنح ومخالفات :</a:t>
            </a:r>
          </a:p>
          <a:p>
            <a:pPr algn="r"/>
            <a:r>
              <a:rPr lang="ar-MA" dirty="0"/>
              <a:t>الفصل </a:t>
            </a:r>
            <a:r>
              <a:rPr lang="ar-MA" dirty="0" smtClean="0"/>
              <a:t>16 </a:t>
            </a:r>
            <a:r>
              <a:rPr lang="ar-MA" dirty="0" err="1"/>
              <a:t>ق.ج</a:t>
            </a:r>
            <a:r>
              <a:rPr lang="ar-MA" dirty="0"/>
              <a:t> : العقوبات الجنائية الأصلية :</a:t>
            </a:r>
          </a:p>
          <a:p>
            <a:pPr algn="r"/>
            <a:r>
              <a:rPr lang="fr-FR" dirty="0"/>
              <a:t>	</a:t>
            </a:r>
            <a:r>
              <a:rPr lang="ar-MA" dirty="0"/>
              <a:t>الإعدام .</a:t>
            </a:r>
          </a:p>
          <a:p>
            <a:pPr algn="r"/>
            <a:r>
              <a:rPr lang="fr-FR" dirty="0"/>
              <a:t>	</a:t>
            </a:r>
            <a:r>
              <a:rPr lang="ar-MA" dirty="0"/>
              <a:t>السجن المؤبد .</a:t>
            </a:r>
          </a:p>
          <a:p>
            <a:pPr algn="r"/>
            <a:r>
              <a:rPr lang="fr-FR" dirty="0"/>
              <a:t>	</a:t>
            </a:r>
            <a:r>
              <a:rPr lang="ar-MA" dirty="0"/>
              <a:t>السجن المؤقت من 5 سنوات إلى 30 سنة.</a:t>
            </a:r>
          </a:p>
          <a:p>
            <a:pPr algn="r"/>
            <a:r>
              <a:rPr lang="fr-FR" dirty="0"/>
              <a:t>	</a:t>
            </a:r>
            <a:r>
              <a:rPr lang="ar-MA" dirty="0"/>
              <a:t>الإقامة الإجبارية.</a:t>
            </a:r>
          </a:p>
          <a:p>
            <a:pPr algn="r"/>
            <a:r>
              <a:rPr lang="fr-FR" dirty="0"/>
              <a:t>	</a:t>
            </a:r>
            <a:r>
              <a:rPr lang="ar-MA" dirty="0"/>
              <a:t>التجريد من الحقوق الوطنية </a:t>
            </a:r>
          </a:p>
          <a:p>
            <a:endParaRPr lang="fr-FR" dirty="0"/>
          </a:p>
        </p:txBody>
      </p:sp>
      <p:sp>
        <p:nvSpPr>
          <p:cNvPr id="5" name="Rectangle 4"/>
          <p:cNvSpPr/>
          <p:nvPr/>
        </p:nvSpPr>
        <p:spPr>
          <a:xfrm>
            <a:off x="3576035" y="3891458"/>
            <a:ext cx="6096000" cy="2585323"/>
          </a:xfrm>
          <a:prstGeom prst="rect">
            <a:avLst/>
          </a:prstGeom>
        </p:spPr>
        <p:txBody>
          <a:bodyPr>
            <a:spAutoFit/>
          </a:bodyPr>
          <a:lstStyle/>
          <a:p>
            <a:endParaRPr lang="ar-JO" sz="2400" dirty="0" smtClean="0"/>
          </a:p>
          <a:p>
            <a:endParaRPr lang="ar-JO" sz="2400" dirty="0" smtClean="0"/>
          </a:p>
          <a:p>
            <a:endParaRPr lang="ar-JO" sz="2400" dirty="0" smtClean="0"/>
          </a:p>
          <a:p>
            <a:endParaRPr lang="ar-JO" sz="2400" dirty="0" smtClean="0"/>
          </a:p>
          <a:p>
            <a:endParaRPr lang="ar-JO" sz="2400" dirty="0" smtClean="0"/>
          </a:p>
          <a:p>
            <a:endParaRPr lang="ar-JO" sz="2400" dirty="0" smtClean="0"/>
          </a:p>
          <a:p>
            <a:r>
              <a:rPr lang="ar-MA" dirty="0" smtClean="0"/>
              <a:t>.</a:t>
            </a:r>
            <a:endParaRPr lang="fr-FR" dirty="0"/>
          </a:p>
        </p:txBody>
      </p:sp>
    </p:spTree>
    <p:extLst>
      <p:ext uri="{BB962C8B-B14F-4D97-AF65-F5344CB8AC3E}">
        <p14:creationId xmlns:p14="http://schemas.microsoft.com/office/powerpoint/2010/main" val="42772499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7059" y="535576"/>
            <a:ext cx="8596668" cy="785223"/>
          </a:xfrm>
        </p:spPr>
        <p:txBody>
          <a:bodyPr>
            <a:normAutofit fontScale="90000"/>
          </a:bodyPr>
          <a:lstStyle/>
          <a:p>
            <a:pPr algn="r"/>
            <a:r>
              <a:rPr lang="ar-MA" b="1" dirty="0">
                <a:solidFill>
                  <a:srgbClr val="92D050"/>
                </a:solidFill>
              </a:rPr>
              <a:t>علاقة القانون الجنائي بغيره من القوانين الأخرى </a:t>
            </a:r>
            <a:r>
              <a:rPr lang="ar-MA" dirty="0"/>
              <a:t/>
            </a:r>
            <a:br>
              <a:rPr lang="ar-MA" dirty="0"/>
            </a:br>
            <a:endParaRPr lang="fr-FR" dirty="0"/>
          </a:p>
        </p:txBody>
      </p:sp>
      <p:sp>
        <p:nvSpPr>
          <p:cNvPr id="3" name="Espace réservé du contenu 2"/>
          <p:cNvSpPr>
            <a:spLocks noGrp="1"/>
          </p:cNvSpPr>
          <p:nvPr>
            <p:ph idx="1"/>
          </p:nvPr>
        </p:nvSpPr>
        <p:spPr>
          <a:xfrm>
            <a:off x="1776052" y="1672046"/>
            <a:ext cx="8553033" cy="3997234"/>
          </a:xfrm>
        </p:spPr>
        <p:txBody>
          <a:bodyPr>
            <a:noAutofit/>
          </a:bodyPr>
          <a:lstStyle/>
          <a:p>
            <a:pPr algn="r">
              <a:buNone/>
            </a:pPr>
            <a:r>
              <a:rPr lang="ar-MA" sz="2400" dirty="0" smtClean="0"/>
              <a:t>استقلالية </a:t>
            </a:r>
            <a:r>
              <a:rPr lang="ar-MA" sz="2400" dirty="0"/>
              <a:t>القانون الجنائي لا تعني انغلاقه عن نفسه </a:t>
            </a:r>
            <a:r>
              <a:rPr lang="ar-MA" sz="2400" dirty="0" smtClean="0"/>
              <a:t>بل </a:t>
            </a:r>
            <a:r>
              <a:rPr lang="ar-MA" sz="2400" dirty="0"/>
              <a:t>على العكس لأن له علاقة بجميع فروع القانون من عامه وخاصه ، فللقانون الجنائي علاقة وطيدة مع القانونين المدني والتجاري لأنهما يستعينان أحيانا بأحكامه خصوصا عندما تصل درجة الخطأ حدا من الجسامة .</a:t>
            </a:r>
          </a:p>
          <a:p>
            <a:pPr algn="r">
              <a:buNone/>
            </a:pPr>
            <a:r>
              <a:rPr lang="ar-MA" sz="2400" dirty="0" smtClean="0">
                <a:solidFill>
                  <a:schemeClr val="accent2"/>
                </a:solidFill>
              </a:rPr>
              <a:t>علاقة </a:t>
            </a:r>
            <a:r>
              <a:rPr lang="ar-MA" sz="2400" dirty="0">
                <a:solidFill>
                  <a:schemeClr val="accent2"/>
                </a:solidFill>
              </a:rPr>
              <a:t>القانون الجنائي بالأخلاق والدين</a:t>
            </a:r>
            <a:r>
              <a:rPr lang="ar-MA" sz="2400" dirty="0"/>
              <a:t>:</a:t>
            </a:r>
          </a:p>
          <a:p>
            <a:pPr algn="r">
              <a:buNone/>
            </a:pPr>
            <a:r>
              <a:rPr lang="ar-MA" sz="2400" dirty="0" smtClean="0"/>
              <a:t>يجب فهم حدود العلاقة الكائنة بين قواعد الدين وقواعد القانون الجنائي من خلال مراعاته لمبادئ الشريعة العائدة للتجريم وليس للعقاب ، كتجريم </a:t>
            </a:r>
            <a:r>
              <a:rPr lang="ar-MA" sz="2400" u="sng" dirty="0" smtClean="0"/>
              <a:t>الزنا </a:t>
            </a:r>
            <a:r>
              <a:rPr lang="ar-MA" sz="2400" dirty="0" smtClean="0"/>
              <a:t>بين المسلمين وكذلك </a:t>
            </a:r>
            <a:r>
              <a:rPr lang="ar-MA" sz="2400" u="sng" dirty="0" smtClean="0"/>
              <a:t>شرب الخمر</a:t>
            </a:r>
            <a:r>
              <a:rPr lang="ar-MA" sz="2400" dirty="0" smtClean="0"/>
              <a:t>(السكر العلني)، وقد زجر </a:t>
            </a:r>
            <a:r>
              <a:rPr lang="ar-JO" sz="2400" dirty="0" smtClean="0"/>
              <a:t>ق </a:t>
            </a:r>
            <a:r>
              <a:rPr lang="ar-MA" sz="2400" dirty="0" smtClean="0"/>
              <a:t>ج الحالي عدة أفعال مخالفة للشريعة الإسلامية </a:t>
            </a:r>
            <a:r>
              <a:rPr lang="ar-MA" sz="2400" u="sng" dirty="0" smtClean="0"/>
              <a:t>كشهادة الزور </a:t>
            </a:r>
            <a:r>
              <a:rPr lang="ar-MA" sz="2400" dirty="0" smtClean="0"/>
              <a:t>أمام عدل </a:t>
            </a:r>
            <a:r>
              <a:rPr lang="ar-MA" sz="2400" u="sng" dirty="0" smtClean="0"/>
              <a:t>والإفطار جهرا وبدون عذر في رمضان وانتهاك حرمات المعابد والاغتصاب المقرون بفض </a:t>
            </a:r>
            <a:r>
              <a:rPr lang="ar-MA" sz="2400" dirty="0" smtClean="0"/>
              <a:t>البكارة.................</a:t>
            </a:r>
          </a:p>
          <a:p>
            <a:endParaRPr lang="ar-MA" sz="2400" dirty="0"/>
          </a:p>
        </p:txBody>
      </p:sp>
    </p:spTree>
    <p:extLst>
      <p:ext uri="{BB962C8B-B14F-4D97-AF65-F5344CB8AC3E}">
        <p14:creationId xmlns:p14="http://schemas.microsoft.com/office/powerpoint/2010/main" val="382905589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619794" y="1645919"/>
            <a:ext cx="9848769" cy="4361203"/>
          </a:xfrm>
        </p:spPr>
        <p:txBody>
          <a:bodyPr>
            <a:normAutofit lnSpcReduction="10000"/>
          </a:bodyPr>
          <a:lstStyle/>
          <a:p>
            <a:pPr algn="r"/>
            <a:r>
              <a:rPr lang="ar-MA" b="1" dirty="0" smtClean="0"/>
              <a:t>العقوبات </a:t>
            </a:r>
            <a:r>
              <a:rPr lang="ar-MA" b="1" dirty="0" err="1"/>
              <a:t>الجنحية</a:t>
            </a:r>
            <a:r>
              <a:rPr lang="ar-MA" b="1" dirty="0"/>
              <a:t> </a:t>
            </a:r>
            <a:r>
              <a:rPr lang="ar-MA" b="1" dirty="0" smtClean="0"/>
              <a:t>الأصلية (ف17  )</a:t>
            </a:r>
            <a:endParaRPr lang="ar-MA" dirty="0" smtClean="0"/>
          </a:p>
          <a:p>
            <a:pPr marL="0" indent="0" algn="r">
              <a:buNone/>
            </a:pPr>
            <a:r>
              <a:rPr lang="ar-MA" dirty="0" smtClean="0"/>
              <a:t>الحبس من شهر إلى 5 سنوات باستثناء حالات العود أو غيرها التي يحدد فيها القانون مددا أخرى </a:t>
            </a:r>
          </a:p>
          <a:p>
            <a:pPr algn="r"/>
            <a:r>
              <a:rPr lang="fr-FR" dirty="0"/>
              <a:t>	</a:t>
            </a:r>
            <a:r>
              <a:rPr lang="ar-MA" dirty="0"/>
              <a:t>الغرامة التي </a:t>
            </a:r>
            <a:r>
              <a:rPr lang="ar-MA" dirty="0" smtClean="0"/>
              <a:t>تتجاوز 1200 </a:t>
            </a:r>
            <a:r>
              <a:rPr lang="ar-MA" dirty="0"/>
              <a:t>درهم .</a:t>
            </a:r>
          </a:p>
          <a:p>
            <a:pPr algn="r"/>
            <a:r>
              <a:rPr lang="ar-MA" dirty="0"/>
              <a:t>مثال </a:t>
            </a:r>
            <a:r>
              <a:rPr lang="ar-MA" b="1" dirty="0"/>
              <a:t>الجنح التأديبية </a:t>
            </a:r>
            <a:r>
              <a:rPr lang="ar-MA" dirty="0"/>
              <a:t>: ( السرقة </a:t>
            </a:r>
            <a:r>
              <a:rPr lang="ar-MA" dirty="0" smtClean="0"/>
              <a:t>البسيطة).</a:t>
            </a:r>
            <a:endParaRPr lang="ar-MA" dirty="0"/>
          </a:p>
          <a:p>
            <a:pPr algn="r"/>
            <a:r>
              <a:rPr lang="ar-MA" dirty="0"/>
              <a:t>مثال </a:t>
            </a:r>
            <a:r>
              <a:rPr lang="ar-MA" b="1" dirty="0"/>
              <a:t>الجنح </a:t>
            </a:r>
            <a:r>
              <a:rPr lang="ar-MA" b="1" dirty="0" smtClean="0"/>
              <a:t>الضبطية </a:t>
            </a:r>
            <a:r>
              <a:rPr lang="ar-MA" dirty="0"/>
              <a:t>: ( إهمال الأسرة </a:t>
            </a:r>
            <a:r>
              <a:rPr lang="ar-MA" dirty="0" smtClean="0"/>
              <a:t>الفصل 479 </a:t>
            </a:r>
            <a:r>
              <a:rPr lang="ar-MA" dirty="0" err="1" smtClean="0"/>
              <a:t>قج</a:t>
            </a:r>
            <a:r>
              <a:rPr lang="ar-MA" dirty="0" smtClean="0"/>
              <a:t> / </a:t>
            </a:r>
            <a:r>
              <a:rPr lang="ar-MA" dirty="0"/>
              <a:t>الفساد / </a:t>
            </a:r>
            <a:r>
              <a:rPr lang="ar-MA" dirty="0" smtClean="0"/>
              <a:t>سرقة منقول </a:t>
            </a:r>
            <a:r>
              <a:rPr lang="ar-MA" dirty="0"/>
              <a:t>زهيد القيمة </a:t>
            </a:r>
            <a:r>
              <a:rPr lang="ar-MA" dirty="0" smtClean="0"/>
              <a:t>( الفصل 506 </a:t>
            </a:r>
            <a:r>
              <a:rPr lang="ar-MA" dirty="0" err="1" smtClean="0"/>
              <a:t>قج</a:t>
            </a:r>
            <a:r>
              <a:rPr lang="ar-MA" dirty="0" smtClean="0"/>
              <a:t> ) / </a:t>
            </a:r>
            <a:r>
              <a:rPr lang="ar-MA" dirty="0"/>
              <a:t>الإخلال العلني </a:t>
            </a:r>
            <a:r>
              <a:rPr lang="ar-MA" dirty="0" smtClean="0"/>
              <a:t>بالحياء/ الفصل 483 </a:t>
            </a:r>
            <a:r>
              <a:rPr lang="ar-MA" dirty="0" err="1" smtClean="0"/>
              <a:t>قج</a:t>
            </a:r>
            <a:r>
              <a:rPr lang="ar-MA" dirty="0" smtClean="0"/>
              <a:t>  </a:t>
            </a:r>
            <a:r>
              <a:rPr lang="ar-MA" dirty="0"/>
              <a:t>).</a:t>
            </a:r>
          </a:p>
          <a:p>
            <a:pPr algn="r"/>
            <a:endParaRPr lang="ar-MA" dirty="0"/>
          </a:p>
        </p:txBody>
      </p:sp>
    </p:spTree>
    <p:extLst>
      <p:ext uri="{BB962C8B-B14F-4D97-AF65-F5344CB8AC3E}">
        <p14:creationId xmlns:p14="http://schemas.microsoft.com/office/powerpoint/2010/main" val="161030950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669701"/>
            <a:ext cx="8596668" cy="64394"/>
          </a:xfrm>
        </p:spPr>
        <p:txBody>
          <a:bodyPr>
            <a:normAutofit fontScale="90000"/>
          </a:bodyPr>
          <a:lstStyle/>
          <a:p>
            <a:endParaRPr lang="fr-FR" dirty="0"/>
          </a:p>
        </p:txBody>
      </p:sp>
      <p:sp>
        <p:nvSpPr>
          <p:cNvPr id="3" name="Espace réservé du contenu 2"/>
          <p:cNvSpPr>
            <a:spLocks noGrp="1"/>
          </p:cNvSpPr>
          <p:nvPr>
            <p:ph idx="1"/>
          </p:nvPr>
        </p:nvSpPr>
        <p:spPr>
          <a:xfrm>
            <a:off x="1415388" y="341290"/>
            <a:ext cx="9690563" cy="5494010"/>
          </a:xfrm>
        </p:spPr>
        <p:txBody>
          <a:bodyPr/>
          <a:lstStyle/>
          <a:p>
            <a:pPr algn="r"/>
            <a:r>
              <a:rPr lang="ar-MA" sz="2400" b="1" dirty="0" smtClean="0"/>
              <a:t>نتائج التصنيف من الناحية الموضوعية </a:t>
            </a:r>
            <a:r>
              <a:rPr lang="ar-MA" dirty="0" smtClean="0"/>
              <a:t>:</a:t>
            </a:r>
            <a:endParaRPr lang="ar-MA" dirty="0"/>
          </a:p>
          <a:p>
            <a:pPr algn="r"/>
            <a:r>
              <a:rPr lang="fr-FR" dirty="0"/>
              <a:t>	</a:t>
            </a:r>
            <a:r>
              <a:rPr lang="ar-MA" sz="2400" b="1" dirty="0">
                <a:solidFill>
                  <a:srgbClr val="7030A0"/>
                </a:solidFill>
              </a:rPr>
              <a:t>المحاولة</a:t>
            </a:r>
            <a:r>
              <a:rPr lang="ar-MA" sz="2400" dirty="0">
                <a:solidFill>
                  <a:srgbClr val="7030A0"/>
                </a:solidFill>
              </a:rPr>
              <a:t> </a:t>
            </a:r>
            <a:r>
              <a:rPr lang="ar-MA" sz="2400" dirty="0"/>
              <a:t>في </a:t>
            </a:r>
            <a:r>
              <a:rPr lang="ar-MA" sz="2400" dirty="0" smtClean="0"/>
              <a:t>الجنايات </a:t>
            </a:r>
            <a:r>
              <a:rPr lang="ar-MA" sz="2400" dirty="0"/>
              <a:t>تعاقب دائما ، أما الجنح فلا تعاقب إلا إذا وجد نص خاص في القانون عكس المحاولة في المخالفة فهي </a:t>
            </a:r>
            <a:r>
              <a:rPr lang="ar-MA" sz="2400" dirty="0" smtClean="0"/>
              <a:t>غير</a:t>
            </a:r>
            <a:r>
              <a:rPr lang="ar-JO" sz="2400" dirty="0" smtClean="0"/>
              <a:t>معاقبة</a:t>
            </a:r>
            <a:endParaRPr lang="ar-MA" sz="2400" dirty="0"/>
          </a:p>
          <a:p>
            <a:pPr algn="r"/>
            <a:r>
              <a:rPr lang="fr-FR" sz="2400" dirty="0"/>
              <a:t>	</a:t>
            </a:r>
            <a:r>
              <a:rPr lang="ar-MA" sz="2400" b="1" dirty="0">
                <a:solidFill>
                  <a:srgbClr val="7030A0"/>
                </a:solidFill>
              </a:rPr>
              <a:t>المصادرة كعقوبة إضافية </a:t>
            </a:r>
            <a:r>
              <a:rPr lang="ar-MA" sz="2400" dirty="0"/>
              <a:t>جائز الحكم بها في الجنايات ولا يجوز الحكم بها في الجنح أو المخالفات إلا إذا وجد نص قانوني صريح .</a:t>
            </a:r>
          </a:p>
          <a:p>
            <a:pPr algn="r"/>
            <a:r>
              <a:rPr lang="ar-MA" sz="2400" b="1" dirty="0" smtClean="0">
                <a:solidFill>
                  <a:srgbClr val="7030A0"/>
                </a:solidFill>
              </a:rPr>
              <a:t>المشاركة</a:t>
            </a:r>
            <a:r>
              <a:rPr lang="ar-MA" sz="2400" dirty="0" smtClean="0"/>
              <a:t> </a:t>
            </a:r>
            <a:r>
              <a:rPr lang="ar-MA" sz="2400" dirty="0"/>
              <a:t>في الجناية أو الجنحة تعاقب بنفس عقوبة الفاعل الأصلي </a:t>
            </a:r>
            <a:r>
              <a:rPr lang="ar-MA" sz="2400" dirty="0" smtClean="0"/>
              <a:t>، بخلاف المشاركة في المخالفة فلا عقاب عليها </a:t>
            </a:r>
          </a:p>
          <a:p>
            <a:pPr marL="0" indent="0" algn="r">
              <a:buNone/>
            </a:pPr>
            <a:r>
              <a:rPr lang="ar-MA" sz="2400" dirty="0" smtClean="0"/>
              <a:t> </a:t>
            </a:r>
            <a:r>
              <a:rPr lang="ar-MA" sz="2400" b="1" dirty="0" smtClean="0">
                <a:solidFill>
                  <a:srgbClr val="7030A0"/>
                </a:solidFill>
              </a:rPr>
              <a:t>الأمر بوقف تنفيذ العقوبة </a:t>
            </a:r>
            <a:r>
              <a:rPr lang="ar-MA" sz="2400" dirty="0" smtClean="0"/>
              <a:t>يرتبط ب</a:t>
            </a:r>
            <a:r>
              <a:rPr lang="ar-MA" sz="2400" b="1" dirty="0" smtClean="0"/>
              <a:t>العقوبات </a:t>
            </a:r>
            <a:r>
              <a:rPr lang="ar-MA" sz="2400" b="1" dirty="0" err="1" smtClean="0"/>
              <a:t>الجنحية</a:t>
            </a:r>
            <a:r>
              <a:rPr lang="ar-MA" sz="2400" b="1" dirty="0" smtClean="0"/>
              <a:t> (الفصل 55) </a:t>
            </a:r>
            <a:endParaRPr lang="ar-JO" sz="2400" dirty="0" smtClean="0"/>
          </a:p>
          <a:p>
            <a:pPr marL="0" indent="0" algn="r">
              <a:buNone/>
            </a:pPr>
            <a:r>
              <a:rPr lang="ar-MA" sz="2400" dirty="0" smtClean="0"/>
              <a:t>المنع </a:t>
            </a:r>
            <a:r>
              <a:rPr lang="ar-MA" sz="2400" dirty="0"/>
              <a:t>من الإقامة </a:t>
            </a:r>
            <a:r>
              <a:rPr lang="ar-MA" sz="2400" dirty="0" smtClean="0"/>
              <a:t>يرتبط بالعقوبة </a:t>
            </a:r>
            <a:r>
              <a:rPr lang="ar-MA" sz="2400" dirty="0"/>
              <a:t>الجنائية .</a:t>
            </a:r>
          </a:p>
          <a:p>
            <a:pPr algn="r"/>
            <a:r>
              <a:rPr lang="fr-FR" sz="2400" dirty="0"/>
              <a:t>	</a:t>
            </a:r>
            <a:r>
              <a:rPr lang="ar-MA" sz="2400" b="1" dirty="0" smtClean="0">
                <a:solidFill>
                  <a:srgbClr val="7030A0"/>
                </a:solidFill>
              </a:rPr>
              <a:t>الإيداع  القضائي </a:t>
            </a:r>
            <a:r>
              <a:rPr lang="ar-MA" sz="2400" dirty="0" smtClean="0"/>
              <a:t>في مؤسسة لعلاج الأمراض العقلية أو  في مؤسسة فلاحية أو المنع من مزاولة مهنة أو إسقاط الحق في الولاية على الأولاد يرتبط بالجنايات أو الجنح.</a:t>
            </a:r>
            <a:endParaRPr lang="ar-MA" sz="2400" dirty="0"/>
          </a:p>
        </p:txBody>
      </p:sp>
    </p:spTree>
    <p:extLst>
      <p:ext uri="{BB962C8B-B14F-4D97-AF65-F5344CB8AC3E}">
        <p14:creationId xmlns:p14="http://schemas.microsoft.com/office/powerpoint/2010/main" val="375867716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1991360"/>
            <a:ext cx="8596668" cy="1056640"/>
          </a:xfrm>
        </p:spPr>
        <p:txBody>
          <a:bodyPr/>
          <a:lstStyle/>
          <a:p>
            <a:endParaRPr lang="fr-FR" dirty="0"/>
          </a:p>
        </p:txBody>
      </p:sp>
      <p:sp>
        <p:nvSpPr>
          <p:cNvPr id="3" name="Espace réservé du contenu 2"/>
          <p:cNvSpPr>
            <a:spLocks noGrp="1"/>
          </p:cNvSpPr>
          <p:nvPr>
            <p:ph idx="1"/>
          </p:nvPr>
        </p:nvSpPr>
        <p:spPr>
          <a:xfrm>
            <a:off x="914951" y="835655"/>
            <a:ext cx="10681889" cy="5830917"/>
          </a:xfrm>
        </p:spPr>
        <p:txBody>
          <a:bodyPr>
            <a:normAutofit/>
          </a:bodyPr>
          <a:lstStyle/>
          <a:p>
            <a:pPr algn="r"/>
            <a:r>
              <a:rPr lang="ar-MA" sz="2800" dirty="0" smtClean="0"/>
              <a:t>الفصل</a:t>
            </a:r>
            <a:r>
              <a:rPr lang="ar-JO" sz="2800" dirty="0" err="1" smtClean="0"/>
              <a:t>ان</a:t>
            </a:r>
            <a:r>
              <a:rPr lang="ar-MA" sz="2800" dirty="0" smtClean="0"/>
              <a:t> 155/154 </a:t>
            </a:r>
            <a:r>
              <a:rPr lang="ar-MA" sz="2800" dirty="0" err="1" smtClean="0"/>
              <a:t>قج</a:t>
            </a:r>
            <a:r>
              <a:rPr lang="fr-FR" dirty="0" smtClean="0"/>
              <a:t>	</a:t>
            </a:r>
            <a:r>
              <a:rPr lang="ar-MA" sz="2800" b="1" dirty="0" smtClean="0">
                <a:solidFill>
                  <a:srgbClr val="7030A0"/>
                </a:solidFill>
              </a:rPr>
              <a:t>العود </a:t>
            </a:r>
            <a:r>
              <a:rPr lang="ar-MA" sz="2800" b="1" dirty="0">
                <a:solidFill>
                  <a:srgbClr val="7030A0"/>
                </a:solidFill>
              </a:rPr>
              <a:t>في الجنايات </a:t>
            </a:r>
            <a:r>
              <a:rPr lang="ar-MA" sz="2800" dirty="0"/>
              <a:t>غير محدد بفترة </a:t>
            </a:r>
            <a:r>
              <a:rPr lang="ar-MA" sz="2800" dirty="0" smtClean="0"/>
              <a:t>زمنية</a:t>
            </a:r>
            <a:endParaRPr lang="ar-MA" sz="2800" dirty="0"/>
          </a:p>
          <a:p>
            <a:pPr algn="r"/>
            <a:r>
              <a:rPr lang="fr-FR" sz="2800" dirty="0"/>
              <a:t>	</a:t>
            </a:r>
            <a:r>
              <a:rPr lang="ar-MA" sz="2800" b="1" dirty="0">
                <a:solidFill>
                  <a:srgbClr val="7030A0"/>
                </a:solidFill>
              </a:rPr>
              <a:t>العود في الجنح </a:t>
            </a:r>
            <a:r>
              <a:rPr lang="ar-MA" sz="2800" dirty="0" smtClean="0"/>
              <a:t>محدد المدة وذلك </a:t>
            </a:r>
            <a:r>
              <a:rPr lang="ar-MA" sz="2800" b="1" dirty="0"/>
              <a:t>قبل مضي 5 </a:t>
            </a:r>
            <a:r>
              <a:rPr lang="ar-MA" sz="2800" b="1" dirty="0" smtClean="0"/>
              <a:t>سنوات </a:t>
            </a:r>
            <a:r>
              <a:rPr lang="ar-MA" sz="2800" dirty="0" smtClean="0"/>
              <a:t>على تمام تنفيذ عقوبة الجرم الأول أو تقادمه الفصل 157 </a:t>
            </a:r>
            <a:r>
              <a:rPr lang="ar-MA" sz="2800" dirty="0" err="1" smtClean="0"/>
              <a:t>قج</a:t>
            </a:r>
            <a:endParaRPr lang="ar-MA" sz="2800" dirty="0"/>
          </a:p>
          <a:p>
            <a:pPr algn="r"/>
            <a:r>
              <a:rPr lang="fr-FR" sz="2800" dirty="0"/>
              <a:t>	</a:t>
            </a:r>
            <a:r>
              <a:rPr lang="ar-MA" sz="2800" b="1" dirty="0">
                <a:solidFill>
                  <a:srgbClr val="7030A0"/>
                </a:solidFill>
              </a:rPr>
              <a:t>العود في المخالفات </a:t>
            </a:r>
            <a:r>
              <a:rPr lang="ar-MA" sz="2800" dirty="0"/>
              <a:t>فهو محدد في 12 شهر </a:t>
            </a:r>
            <a:r>
              <a:rPr lang="ar-MA" sz="2800" dirty="0" smtClean="0"/>
              <a:t>من النطق بحكم الإدانة الحائز لقوة الشيء المحكوم </a:t>
            </a:r>
            <a:r>
              <a:rPr lang="ar-MA" sz="2800" dirty="0" err="1" smtClean="0"/>
              <a:t>به</a:t>
            </a:r>
            <a:r>
              <a:rPr lang="ar-MA" sz="2800" dirty="0" smtClean="0"/>
              <a:t> الفصل 159 </a:t>
            </a:r>
            <a:r>
              <a:rPr lang="ar-MA" sz="2800" dirty="0" err="1" smtClean="0"/>
              <a:t>قج</a:t>
            </a:r>
            <a:r>
              <a:rPr lang="ar-MA" sz="2800" dirty="0" smtClean="0"/>
              <a:t> .</a:t>
            </a:r>
            <a:endParaRPr lang="ar-MA" sz="2800" dirty="0"/>
          </a:p>
          <a:p>
            <a:pPr algn="r"/>
            <a:r>
              <a:rPr lang="fr-FR" sz="2800" dirty="0"/>
              <a:t>	</a:t>
            </a:r>
            <a:r>
              <a:rPr lang="ar-MA" sz="2800" dirty="0"/>
              <a:t>ظروف التخفيف </a:t>
            </a:r>
            <a:r>
              <a:rPr lang="ar-MA" sz="2800" dirty="0" smtClean="0"/>
              <a:t>القضائية ترتبط بحالة الجزاء  الجنائي القاسي  بالنظر  </a:t>
            </a:r>
            <a:r>
              <a:rPr lang="ar-MA" sz="2800" dirty="0"/>
              <a:t>لخطورة الأفعال المرتكبة من طرف </a:t>
            </a:r>
            <a:r>
              <a:rPr lang="ar-MA" sz="2800" dirty="0" smtClean="0"/>
              <a:t>الجاني أو </a:t>
            </a:r>
            <a:r>
              <a:rPr lang="ar-MA" sz="2800" dirty="0"/>
              <a:t>بالنسبة لدرجة </a:t>
            </a:r>
            <a:r>
              <a:rPr lang="ar-MA" sz="2800" dirty="0" smtClean="0"/>
              <a:t>إجرامه أي أن التفريد العقابي مرتبط بالجنايات والجنح . الفص</a:t>
            </a:r>
            <a:r>
              <a:rPr lang="ar-JO" sz="2800" dirty="0" smtClean="0"/>
              <a:t>لان</a:t>
            </a:r>
            <a:r>
              <a:rPr lang="ar-MA" sz="2800" dirty="0" smtClean="0"/>
              <a:t> 141-142 من </a:t>
            </a:r>
            <a:r>
              <a:rPr lang="ar-MA" sz="2400" dirty="0" smtClean="0"/>
              <a:t>ق ج .</a:t>
            </a:r>
            <a:endParaRPr lang="fr-FR" sz="2400" dirty="0"/>
          </a:p>
        </p:txBody>
      </p:sp>
    </p:spTree>
    <p:extLst>
      <p:ext uri="{BB962C8B-B14F-4D97-AF65-F5344CB8AC3E}">
        <p14:creationId xmlns:p14="http://schemas.microsoft.com/office/powerpoint/2010/main" val="36722489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33495" y="-1442720"/>
            <a:ext cx="8596668" cy="447040"/>
          </a:xfrm>
        </p:spPr>
        <p:txBody>
          <a:bodyPr>
            <a:normAutofit fontScale="90000"/>
          </a:bodyPr>
          <a:lstStyle/>
          <a:p>
            <a:endParaRPr lang="fr-FR" dirty="0"/>
          </a:p>
        </p:txBody>
      </p:sp>
      <p:sp>
        <p:nvSpPr>
          <p:cNvPr id="3" name="Espace réservé du contenu 2"/>
          <p:cNvSpPr>
            <a:spLocks noGrp="1"/>
          </p:cNvSpPr>
          <p:nvPr>
            <p:ph idx="1"/>
          </p:nvPr>
        </p:nvSpPr>
        <p:spPr>
          <a:xfrm>
            <a:off x="1031966" y="483326"/>
            <a:ext cx="10659291" cy="5107577"/>
          </a:xfrm>
        </p:spPr>
        <p:txBody>
          <a:bodyPr>
            <a:normAutofit/>
          </a:bodyPr>
          <a:lstStyle/>
          <a:p>
            <a:pPr marL="0" indent="0" algn="r">
              <a:buNone/>
            </a:pPr>
            <a:r>
              <a:rPr lang="ar-JO" sz="2400" b="1" dirty="0" smtClean="0">
                <a:solidFill>
                  <a:srgbClr val="7030A0"/>
                </a:solidFill>
              </a:rPr>
              <a:t>أهمية </a:t>
            </a:r>
            <a:r>
              <a:rPr lang="ar-MA" sz="2400" b="1" dirty="0" smtClean="0">
                <a:solidFill>
                  <a:srgbClr val="7030A0"/>
                </a:solidFill>
              </a:rPr>
              <a:t>التصنيف </a:t>
            </a:r>
            <a:r>
              <a:rPr lang="ar-MA" sz="2400" b="1" dirty="0">
                <a:solidFill>
                  <a:srgbClr val="7030A0"/>
                </a:solidFill>
              </a:rPr>
              <a:t>من الناحية الشكلية </a:t>
            </a:r>
            <a:r>
              <a:rPr lang="ar-MA" sz="2400" b="1" dirty="0"/>
              <a:t>:</a:t>
            </a:r>
          </a:p>
          <a:p>
            <a:pPr algn="r"/>
            <a:r>
              <a:rPr lang="fr-FR" sz="2400" dirty="0"/>
              <a:t>	</a:t>
            </a:r>
            <a:r>
              <a:rPr lang="ar-MA" sz="2400" b="1" dirty="0">
                <a:solidFill>
                  <a:srgbClr val="7030A0"/>
                </a:solidFill>
              </a:rPr>
              <a:t>التقادم في الجنايات </a:t>
            </a:r>
            <a:r>
              <a:rPr lang="ar-MA" sz="2400" dirty="0"/>
              <a:t>هو </a:t>
            </a:r>
            <a:r>
              <a:rPr lang="ar-MA" sz="2400" b="1" dirty="0"/>
              <a:t>15 سنة كاملة </a:t>
            </a:r>
            <a:r>
              <a:rPr lang="ar-JO" sz="2400" dirty="0" smtClean="0"/>
              <a:t>و</a:t>
            </a:r>
            <a:r>
              <a:rPr lang="ar-MA" sz="2400" dirty="0" smtClean="0"/>
              <a:t>في </a:t>
            </a:r>
            <a:r>
              <a:rPr lang="ar-MA" sz="2400" dirty="0"/>
              <a:t>الجنح بنوعيها </a:t>
            </a:r>
            <a:r>
              <a:rPr lang="ar-MA" sz="2400" dirty="0" err="1" smtClean="0"/>
              <a:t>ه</a:t>
            </a:r>
            <a:r>
              <a:rPr lang="ar-JO" sz="2400" dirty="0" smtClean="0"/>
              <a:t>و</a:t>
            </a:r>
            <a:r>
              <a:rPr lang="ar-MA" sz="2400" dirty="0" smtClean="0"/>
              <a:t> </a:t>
            </a:r>
            <a:r>
              <a:rPr lang="ar-MA" sz="2400" b="1" dirty="0"/>
              <a:t>4 </a:t>
            </a:r>
            <a:r>
              <a:rPr lang="ar-MA" sz="2400" dirty="0"/>
              <a:t>سنوات كاملة </a:t>
            </a:r>
            <a:r>
              <a:rPr lang="ar-JO" sz="2400" dirty="0" smtClean="0"/>
              <a:t>و</a:t>
            </a:r>
            <a:r>
              <a:rPr lang="ar-MA" sz="2400" dirty="0" smtClean="0"/>
              <a:t> </a:t>
            </a:r>
            <a:r>
              <a:rPr lang="ar-MA" sz="2400" dirty="0"/>
              <a:t>في </a:t>
            </a:r>
            <a:r>
              <a:rPr lang="ar-MA" sz="2400" dirty="0" smtClean="0"/>
              <a:t>المخالفة </a:t>
            </a:r>
            <a:r>
              <a:rPr lang="ar-MA" sz="2400" dirty="0" err="1" smtClean="0"/>
              <a:t>ه</a:t>
            </a:r>
            <a:r>
              <a:rPr lang="ar-JO" sz="2400" dirty="0" smtClean="0"/>
              <a:t>و</a:t>
            </a:r>
            <a:r>
              <a:rPr lang="ar-MA" sz="2400" dirty="0" smtClean="0"/>
              <a:t> </a:t>
            </a:r>
            <a:r>
              <a:rPr lang="ar-MA" sz="2400" b="1" dirty="0" smtClean="0"/>
              <a:t>سنة ميلادية كاملة( الفصول 649-650-651)</a:t>
            </a:r>
          </a:p>
          <a:p>
            <a:pPr algn="r"/>
            <a:r>
              <a:rPr lang="fr-FR" sz="2400" dirty="0"/>
              <a:t>	</a:t>
            </a:r>
            <a:r>
              <a:rPr lang="ar-MA" sz="2400" dirty="0" smtClean="0"/>
              <a:t> </a:t>
            </a:r>
            <a:r>
              <a:rPr lang="ar-MA" sz="2400" b="1" dirty="0" smtClean="0">
                <a:solidFill>
                  <a:srgbClr val="7030A0"/>
                </a:solidFill>
              </a:rPr>
              <a:t>مسطرة </a:t>
            </a:r>
            <a:r>
              <a:rPr lang="ar-MA" sz="2400" b="1" dirty="0">
                <a:solidFill>
                  <a:srgbClr val="7030A0"/>
                </a:solidFill>
              </a:rPr>
              <a:t>المراجعة </a:t>
            </a:r>
            <a:r>
              <a:rPr lang="ar-MA" sz="2400" dirty="0" smtClean="0"/>
              <a:t>غير مقررة إلا بالنسبة </a:t>
            </a:r>
            <a:r>
              <a:rPr lang="ar-MA" sz="2400" b="1" dirty="0" smtClean="0">
                <a:solidFill>
                  <a:srgbClr val="FF0000"/>
                </a:solidFill>
              </a:rPr>
              <a:t>للجنايات والجنح </a:t>
            </a:r>
            <a:r>
              <a:rPr lang="ar-MA" sz="2400" dirty="0" smtClean="0"/>
              <a:t>أما المخالفات فلا تشملها(المادة 565من </a:t>
            </a:r>
            <a:r>
              <a:rPr lang="ar-MA" sz="2400" dirty="0" err="1" smtClean="0"/>
              <a:t>ق.م.ج</a:t>
            </a:r>
            <a:r>
              <a:rPr lang="ar-MA" sz="2400" dirty="0" smtClean="0"/>
              <a:t> )وذلك لتدارك خطأ في الوقائع تضرر منه المحكوم عليه.</a:t>
            </a:r>
          </a:p>
          <a:p>
            <a:pPr algn="r"/>
            <a:r>
              <a:rPr lang="fr-FR" sz="2400" dirty="0" smtClean="0"/>
              <a:t>	</a:t>
            </a:r>
            <a:r>
              <a:rPr lang="ar-MA" sz="2400" b="1" dirty="0" smtClean="0"/>
              <a:t>إمكانية التصالح </a:t>
            </a:r>
            <a:r>
              <a:rPr lang="ar-MA" sz="2400" dirty="0" smtClean="0"/>
              <a:t>بين المتضرر والمشتكى به يجوز للمتضرر أو مرتكب الجريمة أن يطلب من وكيل الملك تضمين الصلح الحاصل بينهما في محضر وذلك قبل إقامة الدعوى العمومية .</a:t>
            </a:r>
          </a:p>
          <a:p>
            <a:pPr algn="r"/>
            <a:r>
              <a:rPr lang="fr-FR" sz="2400" dirty="0"/>
              <a:t>	</a:t>
            </a:r>
            <a:r>
              <a:rPr lang="ar-MA" sz="2400" b="1" dirty="0">
                <a:solidFill>
                  <a:srgbClr val="7030A0"/>
                </a:solidFill>
              </a:rPr>
              <a:t>الاعتقال الاحتياطي </a:t>
            </a:r>
            <a:r>
              <a:rPr lang="ar-MA" sz="2400" dirty="0"/>
              <a:t>يجوز </a:t>
            </a:r>
            <a:r>
              <a:rPr lang="ar-MA" sz="2400" dirty="0" smtClean="0"/>
              <a:t>اعتماده  </a:t>
            </a:r>
            <a:r>
              <a:rPr lang="ar-MA" sz="2400" dirty="0"/>
              <a:t>من طرف قاضي التحقيق في </a:t>
            </a:r>
            <a:r>
              <a:rPr lang="ar-MA" sz="2400" b="1" dirty="0">
                <a:solidFill>
                  <a:srgbClr val="FF0000"/>
                </a:solidFill>
              </a:rPr>
              <a:t>الجنايات والجنح </a:t>
            </a:r>
            <a:r>
              <a:rPr lang="ar-MA" sz="2400" b="1" dirty="0" smtClean="0"/>
              <a:t>المعاقبة بعقوبات سالبة للحرية المادة159 من </a:t>
            </a:r>
            <a:r>
              <a:rPr lang="ar-MA" sz="2400" dirty="0" smtClean="0"/>
              <a:t>ق م </a:t>
            </a:r>
            <a:r>
              <a:rPr lang="ar-MA" sz="2400" dirty="0" err="1" smtClean="0"/>
              <a:t>ج</a:t>
            </a:r>
            <a:r>
              <a:rPr lang="ar-MA" sz="2400" dirty="0" smtClean="0"/>
              <a:t> </a:t>
            </a:r>
            <a:endParaRPr lang="ar-JO" sz="2400" dirty="0" smtClean="0"/>
          </a:p>
          <a:p>
            <a:pPr algn="r"/>
            <a:r>
              <a:rPr lang="ar-MA" sz="2400" b="1" dirty="0" smtClean="0">
                <a:solidFill>
                  <a:srgbClr val="7030A0"/>
                </a:solidFill>
              </a:rPr>
              <a:t>السجل العدلي </a:t>
            </a:r>
            <a:r>
              <a:rPr lang="ar-MA" sz="2400" dirty="0" smtClean="0"/>
              <a:t>لا يتضمن إلا الأحكام الصادرة من أجل </a:t>
            </a:r>
            <a:r>
              <a:rPr lang="ar-MA" sz="2400" b="1" dirty="0" smtClean="0">
                <a:solidFill>
                  <a:srgbClr val="FF0000"/>
                </a:solidFill>
              </a:rPr>
              <a:t>جناية أو من أجل جنحة </a:t>
            </a:r>
            <a:r>
              <a:rPr lang="ar-MA" sz="2400" b="1" dirty="0" smtClean="0"/>
              <a:t>دون الأحكام الصادرة من أجل المخالفات </a:t>
            </a:r>
            <a:r>
              <a:rPr lang="ar-MA" sz="2400" dirty="0" smtClean="0"/>
              <a:t>.</a:t>
            </a:r>
            <a:endParaRPr lang="fr-FR" dirty="0"/>
          </a:p>
        </p:txBody>
      </p:sp>
    </p:spTree>
    <p:extLst>
      <p:ext uri="{BB962C8B-B14F-4D97-AF65-F5344CB8AC3E}">
        <p14:creationId xmlns:p14="http://schemas.microsoft.com/office/powerpoint/2010/main" val="357052909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553792"/>
            <a:ext cx="8596668" cy="77274"/>
          </a:xfrm>
        </p:spPr>
        <p:txBody>
          <a:bodyPr>
            <a:normAutofit fontScale="90000"/>
          </a:bodyPr>
          <a:lstStyle/>
          <a:p>
            <a:endParaRPr lang="fr-FR" dirty="0"/>
          </a:p>
        </p:txBody>
      </p:sp>
      <p:sp>
        <p:nvSpPr>
          <p:cNvPr id="3" name="Espace réservé du contenu 2"/>
          <p:cNvSpPr>
            <a:spLocks noGrp="1"/>
          </p:cNvSpPr>
          <p:nvPr>
            <p:ph idx="1"/>
          </p:nvPr>
        </p:nvSpPr>
        <p:spPr>
          <a:xfrm>
            <a:off x="1043094" y="339634"/>
            <a:ext cx="10582849" cy="6204857"/>
          </a:xfrm>
        </p:spPr>
        <p:txBody>
          <a:bodyPr>
            <a:normAutofit fontScale="25000" lnSpcReduction="20000"/>
          </a:bodyPr>
          <a:lstStyle/>
          <a:p>
            <a:pPr algn="r"/>
            <a:r>
              <a:rPr lang="fr-FR" dirty="0" smtClean="0"/>
              <a:t>o</a:t>
            </a:r>
            <a:r>
              <a:rPr lang="ar-MA" dirty="0" smtClean="0"/>
              <a:t>ت</a:t>
            </a:r>
            <a:r>
              <a:rPr lang="fr-FR" dirty="0"/>
              <a:t>	</a:t>
            </a:r>
            <a:r>
              <a:rPr lang="ar-MA" sz="9600" b="1" dirty="0" smtClean="0">
                <a:solidFill>
                  <a:srgbClr val="7030A0"/>
                </a:solidFill>
              </a:rPr>
              <a:t>قواعد الاختصاص</a:t>
            </a:r>
            <a:r>
              <a:rPr lang="ar-MA" sz="9600" dirty="0" smtClean="0"/>
              <a:t>:</a:t>
            </a:r>
            <a:endParaRPr lang="ar-JO" sz="9600" dirty="0" smtClean="0"/>
          </a:p>
          <a:p>
            <a:pPr algn="r"/>
            <a:r>
              <a:rPr lang="ar-MA" sz="9600" dirty="0" smtClean="0"/>
              <a:t> تخص بالنظر في الجرائم مالم تنص قوانين خاصة على خلاف ذلك :</a:t>
            </a:r>
          </a:p>
          <a:p>
            <a:pPr algn="r"/>
            <a:r>
              <a:rPr lang="ar-MA" sz="9600" dirty="0" smtClean="0"/>
              <a:t>المحاكم الابتدائية </a:t>
            </a:r>
          </a:p>
          <a:p>
            <a:pPr lvl="8" algn="r"/>
            <a:r>
              <a:rPr lang="ar-MA" sz="9600" dirty="0" smtClean="0"/>
              <a:t>محاكم الاستئناف </a:t>
            </a:r>
            <a:endParaRPr lang="ar-MA" sz="9600" dirty="0"/>
          </a:p>
          <a:p>
            <a:pPr algn="r"/>
            <a:r>
              <a:rPr lang="ar-MA" sz="9600" dirty="0"/>
              <a:t>		</a:t>
            </a:r>
            <a:r>
              <a:rPr lang="ar-MA" sz="9600" b="1" dirty="0" smtClean="0">
                <a:solidFill>
                  <a:schemeClr val="accent2"/>
                </a:solidFill>
              </a:rPr>
              <a:t>تختص المحكمة </a:t>
            </a:r>
            <a:r>
              <a:rPr lang="ar-MA" sz="9600" b="1" dirty="0">
                <a:solidFill>
                  <a:schemeClr val="accent2"/>
                </a:solidFill>
              </a:rPr>
              <a:t>الابتدائية : في المخالفات والجنح </a:t>
            </a:r>
            <a:r>
              <a:rPr lang="ar-MA" sz="9600" b="1" dirty="0" smtClean="0">
                <a:solidFill>
                  <a:schemeClr val="accent2"/>
                </a:solidFill>
              </a:rPr>
              <a:t>بنوعيها(المادة </a:t>
            </a:r>
            <a:r>
              <a:rPr lang="ar-MA" sz="9600" dirty="0" smtClean="0"/>
              <a:t>252من ق م ج )</a:t>
            </a:r>
            <a:endParaRPr lang="ar-MA" sz="9600" dirty="0"/>
          </a:p>
          <a:p>
            <a:pPr lvl="3" algn="r">
              <a:buNone/>
            </a:pPr>
            <a:r>
              <a:rPr lang="ar-MA" sz="9600" dirty="0" smtClean="0"/>
              <a:t>تختص </a:t>
            </a:r>
            <a:r>
              <a:rPr lang="ar-MA" sz="9600" b="1" dirty="0" smtClean="0">
                <a:solidFill>
                  <a:schemeClr val="accent2"/>
                </a:solidFill>
              </a:rPr>
              <a:t>غرف الجنح الاستئنافية </a:t>
            </a:r>
            <a:r>
              <a:rPr lang="ar-MA" sz="9600" dirty="0" smtClean="0"/>
              <a:t>بالنظر في الاستئنافات ضد الاحكام الصادرة ابتدائيا عن المحاكم الابتدائية .</a:t>
            </a:r>
          </a:p>
          <a:p>
            <a:pPr lvl="3" algn="r">
              <a:buNone/>
            </a:pPr>
            <a:r>
              <a:rPr lang="ar-MA" sz="9600" dirty="0" smtClean="0"/>
              <a:t>تختص </a:t>
            </a:r>
            <a:r>
              <a:rPr lang="ar-MA" sz="9600" b="1" dirty="0" smtClean="0">
                <a:solidFill>
                  <a:schemeClr val="accent2"/>
                </a:solidFill>
              </a:rPr>
              <a:t>الغرفة </a:t>
            </a:r>
            <a:r>
              <a:rPr lang="ar-MA" sz="9600" b="1" dirty="0" err="1" smtClean="0">
                <a:solidFill>
                  <a:schemeClr val="accent2"/>
                </a:solidFill>
              </a:rPr>
              <a:t>الجنحية</a:t>
            </a:r>
            <a:r>
              <a:rPr lang="ar-MA" sz="9600" b="1" dirty="0" smtClean="0">
                <a:solidFill>
                  <a:schemeClr val="accent2"/>
                </a:solidFill>
              </a:rPr>
              <a:t> </a:t>
            </a:r>
            <a:r>
              <a:rPr lang="ar-MA" sz="9600" dirty="0" smtClean="0"/>
              <a:t>بمحكمة الاستئناف في النظر في : </a:t>
            </a:r>
          </a:p>
          <a:p>
            <a:pPr lvl="8" algn="r"/>
            <a:r>
              <a:rPr lang="ar-MA" sz="9600" dirty="0" smtClean="0"/>
              <a:t>1- طلبات الإفراج المؤقت</a:t>
            </a:r>
          </a:p>
          <a:p>
            <a:pPr lvl="3" algn="r">
              <a:buNone/>
            </a:pPr>
            <a:r>
              <a:rPr lang="ar-MA" sz="9600" dirty="0" smtClean="0"/>
              <a:t>2- طلبات بطلان إجراءات التحقيق </a:t>
            </a:r>
          </a:p>
          <a:p>
            <a:pPr lvl="3" algn="r">
              <a:buNone/>
            </a:pPr>
            <a:r>
              <a:rPr lang="ar-MA" sz="9600" dirty="0" smtClean="0"/>
              <a:t>3-الاستئنافات المرفوعة ضد أوامر قاضي التحقيق .</a:t>
            </a:r>
          </a:p>
          <a:p>
            <a:pPr lvl="4" algn="r">
              <a:buNone/>
            </a:pPr>
            <a:r>
              <a:rPr lang="ar-MA" sz="9600" dirty="0" smtClean="0"/>
              <a:t>4- في كل اخلال منسوب لضابط من ضباط الشرطة القضائية خلال مزاولته لمهامه (المادة 231 من ق .م .ج )</a:t>
            </a:r>
          </a:p>
          <a:p>
            <a:pPr lvl="3" algn="r">
              <a:buNone/>
            </a:pPr>
            <a:r>
              <a:rPr lang="ar-MA" sz="9600" dirty="0" smtClean="0"/>
              <a:t>تختص </a:t>
            </a:r>
            <a:r>
              <a:rPr lang="ar-MA" sz="9600" b="1" dirty="0" smtClean="0">
                <a:solidFill>
                  <a:schemeClr val="accent2"/>
                </a:solidFill>
              </a:rPr>
              <a:t>غرفة الجنايات بمحكمة الاستئناف </a:t>
            </a:r>
            <a:r>
              <a:rPr lang="ar-MA" sz="9600" dirty="0" smtClean="0"/>
              <a:t>بالنظر</a:t>
            </a:r>
            <a:r>
              <a:rPr lang="ar-JO" sz="9600" dirty="0" smtClean="0"/>
              <a:t>في</a:t>
            </a:r>
            <a:r>
              <a:rPr lang="ar-MA" sz="9600" dirty="0" smtClean="0"/>
              <a:t> الجنايات والجرائم التي لا يمكن فصلها عنها </a:t>
            </a:r>
          </a:p>
          <a:p>
            <a:pPr lvl="3" algn="r">
              <a:buNone/>
            </a:pPr>
            <a:r>
              <a:rPr lang="ar-MA" sz="9600" dirty="0" smtClean="0"/>
              <a:t>تختص </a:t>
            </a:r>
            <a:r>
              <a:rPr lang="ar-MA" sz="9600" b="1" dirty="0" smtClean="0">
                <a:solidFill>
                  <a:schemeClr val="accent2"/>
                </a:solidFill>
              </a:rPr>
              <a:t>غرفة الجنايات الاستئنافية </a:t>
            </a:r>
            <a:r>
              <a:rPr lang="ar-MA" sz="9600" dirty="0" smtClean="0"/>
              <a:t>في نظر استئناف القرارات الصادرة في الجنايات  </a:t>
            </a:r>
            <a:endParaRPr lang="ar-MA" sz="9600" dirty="0"/>
          </a:p>
          <a:p>
            <a:pPr algn="r"/>
            <a:endParaRPr lang="ar-MA" sz="9600" dirty="0"/>
          </a:p>
          <a:p>
            <a:pPr algn="r"/>
            <a:r>
              <a:rPr lang="ar-MA" sz="9600" dirty="0"/>
              <a:t>		</a:t>
            </a:r>
          </a:p>
          <a:p>
            <a:endParaRPr lang="fr-FR" dirty="0"/>
          </a:p>
        </p:txBody>
      </p:sp>
    </p:spTree>
    <p:extLst>
      <p:ext uri="{BB962C8B-B14F-4D97-AF65-F5344CB8AC3E}">
        <p14:creationId xmlns:p14="http://schemas.microsoft.com/office/powerpoint/2010/main" val="128889906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09600" y="-496388"/>
            <a:ext cx="10972800" cy="209006"/>
          </a:xfrm>
        </p:spPr>
        <p:txBody>
          <a:bodyPr>
            <a:normAutofit fontScale="90000"/>
          </a:bodyPr>
          <a:lstStyle/>
          <a:p>
            <a:endParaRPr lang="fr-FR" dirty="0"/>
          </a:p>
        </p:txBody>
      </p:sp>
      <p:sp>
        <p:nvSpPr>
          <p:cNvPr id="3" name="Espace réservé du contenu 2"/>
          <p:cNvSpPr>
            <a:spLocks noGrp="1"/>
          </p:cNvSpPr>
          <p:nvPr>
            <p:ph idx="1"/>
          </p:nvPr>
        </p:nvSpPr>
        <p:spPr>
          <a:xfrm>
            <a:off x="962297" y="548640"/>
            <a:ext cx="10267405" cy="5577529"/>
          </a:xfrm>
        </p:spPr>
        <p:txBody>
          <a:bodyPr>
            <a:normAutofit/>
          </a:bodyPr>
          <a:lstStyle/>
          <a:p>
            <a:pPr marL="0" indent="0">
              <a:buNone/>
            </a:pPr>
            <a:endParaRPr lang="ar-MA" dirty="0"/>
          </a:p>
          <a:p>
            <a:pPr algn="r"/>
            <a:r>
              <a:rPr lang="ar-MA" dirty="0"/>
              <a:t>		</a:t>
            </a:r>
            <a:r>
              <a:rPr lang="ar-MA" dirty="0">
                <a:solidFill>
                  <a:srgbClr val="7030A0"/>
                </a:solidFill>
              </a:rPr>
              <a:t>المحكمة </a:t>
            </a:r>
            <a:r>
              <a:rPr lang="ar-MA" dirty="0" smtClean="0">
                <a:solidFill>
                  <a:srgbClr val="7030A0"/>
                </a:solidFill>
              </a:rPr>
              <a:t>المختصة </a:t>
            </a:r>
            <a:r>
              <a:rPr lang="ar-MA" b="1" dirty="0" smtClean="0">
                <a:solidFill>
                  <a:srgbClr val="7030A0"/>
                </a:solidFill>
              </a:rPr>
              <a:t>ترابيا</a:t>
            </a:r>
            <a:r>
              <a:rPr lang="ar-MA" dirty="0" smtClean="0">
                <a:solidFill>
                  <a:srgbClr val="7030A0"/>
                </a:solidFill>
              </a:rPr>
              <a:t> </a:t>
            </a:r>
            <a:r>
              <a:rPr lang="ar-MA" dirty="0">
                <a:solidFill>
                  <a:srgbClr val="7030A0"/>
                </a:solidFill>
              </a:rPr>
              <a:t>في المخالفات </a:t>
            </a:r>
            <a:r>
              <a:rPr lang="ar-MA" dirty="0"/>
              <a:t>: </a:t>
            </a:r>
            <a:r>
              <a:rPr lang="ar-MA" dirty="0" smtClean="0"/>
              <a:t>هي </a:t>
            </a:r>
            <a:r>
              <a:rPr lang="ar-MA" dirty="0"/>
              <a:t>محكمة </a:t>
            </a:r>
            <a:r>
              <a:rPr lang="ar-MA" b="1" dirty="0">
                <a:solidFill>
                  <a:srgbClr val="7030A0"/>
                </a:solidFill>
              </a:rPr>
              <a:t>المكان</a:t>
            </a:r>
            <a:r>
              <a:rPr lang="ar-MA" dirty="0"/>
              <a:t> </a:t>
            </a:r>
          </a:p>
          <a:p>
            <a:pPr algn="r"/>
            <a:r>
              <a:rPr lang="ar-MA" dirty="0"/>
              <a:t>				الذي ارتكبت في دائرة نفوذها تلك المخالفة.</a:t>
            </a:r>
          </a:p>
          <a:p>
            <a:pPr algn="r"/>
            <a:r>
              <a:rPr lang="ar-MA" dirty="0"/>
              <a:t>		</a:t>
            </a:r>
            <a:r>
              <a:rPr lang="ar-MA" dirty="0">
                <a:solidFill>
                  <a:srgbClr val="7030A0"/>
                </a:solidFill>
              </a:rPr>
              <a:t>المحكمة المختصة </a:t>
            </a:r>
            <a:r>
              <a:rPr lang="ar-MA" dirty="0" smtClean="0">
                <a:solidFill>
                  <a:srgbClr val="7030A0"/>
                </a:solidFill>
              </a:rPr>
              <a:t>ترابيا  </a:t>
            </a:r>
            <a:r>
              <a:rPr lang="ar-MA" dirty="0">
                <a:solidFill>
                  <a:srgbClr val="7030A0"/>
                </a:solidFill>
              </a:rPr>
              <a:t>في الجنايات والجنح </a:t>
            </a:r>
            <a:r>
              <a:rPr lang="ar-MA" dirty="0"/>
              <a:t>: فهي المحكمة التي يقع في دائرة نفوذها </a:t>
            </a:r>
          </a:p>
          <a:p>
            <a:pPr algn="r"/>
            <a:r>
              <a:rPr lang="ar-MA" dirty="0"/>
              <a:t>	</a:t>
            </a:r>
            <a:r>
              <a:rPr lang="ar-MA" dirty="0">
                <a:solidFill>
                  <a:schemeClr val="accent2"/>
                </a:solidFill>
              </a:rPr>
              <a:t>إما محل اقتراف الجريمة </a:t>
            </a:r>
            <a:r>
              <a:rPr lang="ar-MA" dirty="0"/>
              <a:t>.</a:t>
            </a:r>
          </a:p>
          <a:p>
            <a:pPr algn="r"/>
            <a:r>
              <a:rPr lang="ar-MA" dirty="0" smtClean="0">
                <a:solidFill>
                  <a:schemeClr val="accent2"/>
                </a:solidFill>
              </a:rPr>
              <a:t>إما </a:t>
            </a:r>
            <a:r>
              <a:rPr lang="ar-MA" dirty="0">
                <a:solidFill>
                  <a:schemeClr val="accent2"/>
                </a:solidFill>
              </a:rPr>
              <a:t>محل إقامة </a:t>
            </a:r>
            <a:r>
              <a:rPr lang="ar-MA" dirty="0" smtClean="0">
                <a:solidFill>
                  <a:schemeClr val="accent2"/>
                </a:solidFill>
              </a:rPr>
              <a:t>المتهم أو أحد المساهمين أو المشاركين.</a:t>
            </a:r>
            <a:endParaRPr lang="ar-MA" dirty="0">
              <a:solidFill>
                <a:schemeClr val="accent2"/>
              </a:solidFill>
            </a:endParaRPr>
          </a:p>
          <a:p>
            <a:pPr marL="0" indent="0" algn="r">
              <a:buNone/>
            </a:pPr>
            <a:r>
              <a:rPr lang="ar-MA" dirty="0"/>
              <a:t>	</a:t>
            </a:r>
            <a:r>
              <a:rPr lang="ar-MA" dirty="0" smtClean="0">
                <a:solidFill>
                  <a:schemeClr val="accent2"/>
                </a:solidFill>
              </a:rPr>
              <a:t>إما </a:t>
            </a:r>
            <a:r>
              <a:rPr lang="ar-MA" dirty="0">
                <a:solidFill>
                  <a:schemeClr val="accent2"/>
                </a:solidFill>
              </a:rPr>
              <a:t>محل إلقاء القبض </a:t>
            </a:r>
            <a:r>
              <a:rPr lang="ar-MA" dirty="0" smtClean="0">
                <a:solidFill>
                  <a:schemeClr val="accent2"/>
                </a:solidFill>
              </a:rPr>
              <a:t>عليهم أو على أحدهم</a:t>
            </a:r>
            <a:r>
              <a:rPr lang="ar-MA" dirty="0" smtClean="0">
                <a:solidFill>
                  <a:schemeClr val="tx1"/>
                </a:solidFill>
              </a:rPr>
              <a:t>( المادة 259 من ق م ج )</a:t>
            </a:r>
            <a:endParaRPr lang="ar-MA" dirty="0">
              <a:solidFill>
                <a:schemeClr val="tx1"/>
              </a:solidFill>
            </a:endParaRPr>
          </a:p>
          <a:p>
            <a:endParaRPr lang="ar-MA" dirty="0"/>
          </a:p>
        </p:txBody>
      </p:sp>
    </p:spTree>
    <p:extLst>
      <p:ext uri="{BB962C8B-B14F-4D97-AF65-F5344CB8AC3E}">
        <p14:creationId xmlns:p14="http://schemas.microsoft.com/office/powerpoint/2010/main" val="48183973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0708" y="1828801"/>
            <a:ext cx="10633167" cy="3918857"/>
          </a:xfrm>
        </p:spPr>
        <p:txBody>
          <a:bodyPr>
            <a:normAutofit fontScale="90000"/>
          </a:bodyPr>
          <a:lstStyle/>
          <a:p>
            <a:pPr algn="r"/>
            <a:r>
              <a:rPr lang="ar-MA" b="1" dirty="0"/>
              <a:t>- </a:t>
            </a:r>
            <a:r>
              <a:rPr lang="ar-MA" sz="2700" b="1" dirty="0"/>
              <a:t>الجرائم العادية والجرائم العسكرية </a:t>
            </a:r>
            <a:br>
              <a:rPr lang="ar-MA" sz="2700" b="1" dirty="0"/>
            </a:br>
            <a:r>
              <a:rPr lang="ar-MA" sz="2700" b="1" smtClean="0">
                <a:solidFill>
                  <a:schemeClr val="tx1"/>
                </a:solidFill>
              </a:rPr>
              <a:t>الجرائم العادية</a:t>
            </a:r>
            <a:r>
              <a:rPr lang="ar-MA" sz="2700" dirty="0">
                <a:solidFill>
                  <a:schemeClr val="tx1"/>
                </a:solidFill>
              </a:rPr>
              <a:t/>
            </a:r>
            <a:br>
              <a:rPr lang="ar-MA" sz="2700" dirty="0">
                <a:solidFill>
                  <a:schemeClr val="tx1"/>
                </a:solidFill>
              </a:rPr>
            </a:br>
            <a:r>
              <a:rPr lang="ar-MA" sz="2700" dirty="0">
                <a:solidFill>
                  <a:schemeClr val="tx1"/>
                </a:solidFill>
              </a:rPr>
              <a:t>وهي الجرائم التي </a:t>
            </a:r>
            <a:r>
              <a:rPr lang="ar-MA" sz="2700" dirty="0" smtClean="0">
                <a:solidFill>
                  <a:schemeClr val="tx1"/>
                </a:solidFill>
              </a:rPr>
              <a:t>تؤتي </a:t>
            </a:r>
            <a:r>
              <a:rPr lang="ar-MA" sz="2700" dirty="0">
                <a:solidFill>
                  <a:schemeClr val="tx1"/>
                </a:solidFill>
              </a:rPr>
              <a:t>من </a:t>
            </a:r>
            <a:r>
              <a:rPr lang="ar-MA" sz="2700" dirty="0" smtClean="0">
                <a:solidFill>
                  <a:schemeClr val="tx1"/>
                </a:solidFill>
              </a:rPr>
              <a:t>طرف كافة  </a:t>
            </a:r>
            <a:r>
              <a:rPr lang="ar-MA" sz="2700" dirty="0">
                <a:solidFill>
                  <a:schemeClr val="tx1"/>
                </a:solidFill>
              </a:rPr>
              <a:t>الأشخاص </a:t>
            </a:r>
            <a:r>
              <a:rPr lang="ar-MA" sz="2700" dirty="0" smtClean="0">
                <a:solidFill>
                  <a:schemeClr val="tx1"/>
                </a:solidFill>
              </a:rPr>
              <a:t>بغض النظر عن انتمائهم لفئة معينة أو طائفة من فئات المجتمع  كـــــ </a:t>
            </a:r>
            <a:r>
              <a:rPr lang="ar-MA" sz="2700" dirty="0">
                <a:solidFill>
                  <a:schemeClr val="tx1"/>
                </a:solidFill>
              </a:rPr>
              <a:t>( القتل بنوعيه/ الاغتصاب / النصب / السرقة / الفساد / إهمال الأسرة / إصدار شيك بدون </a:t>
            </a:r>
            <a:r>
              <a:rPr lang="ar-MA" sz="2700" dirty="0" err="1" smtClean="0">
                <a:solidFill>
                  <a:schemeClr val="tx1"/>
                </a:solidFill>
              </a:rPr>
              <a:t>مؤونة</a:t>
            </a:r>
            <a:r>
              <a:rPr lang="ar-MA" sz="2700" dirty="0" smtClean="0">
                <a:solidFill>
                  <a:schemeClr val="tx1"/>
                </a:solidFill>
              </a:rPr>
              <a:t>)</a:t>
            </a:r>
            <a:r>
              <a:rPr lang="ar-JO" sz="2700" dirty="0" smtClean="0">
                <a:solidFill>
                  <a:schemeClr val="tx1"/>
                </a:solidFill>
              </a:rPr>
              <a:t> </a:t>
            </a:r>
            <a:r>
              <a:rPr lang="ar-MA" sz="2700" dirty="0" smtClean="0">
                <a:solidFill>
                  <a:schemeClr val="tx1"/>
                </a:solidFill>
              </a:rPr>
              <a:t>إلى </a:t>
            </a:r>
            <a:r>
              <a:rPr lang="ar-MA" sz="2700" dirty="0">
                <a:solidFill>
                  <a:schemeClr val="tx1"/>
                </a:solidFill>
              </a:rPr>
              <a:t>غير ذلك من الجرائم المنصوص عليها وعلى عقوبتها في مجموع القانون الجنائي أو في غيرها من القوانين التكميلية</a:t>
            </a:r>
            <a:r>
              <a:rPr lang="ar-MA" sz="2700" dirty="0" smtClean="0">
                <a:solidFill>
                  <a:schemeClr val="tx1"/>
                </a:solidFill>
              </a:rPr>
              <a:t>.</a:t>
            </a:r>
            <a:r>
              <a:rPr lang="ar-MA" sz="2700" dirty="0">
                <a:solidFill>
                  <a:schemeClr val="tx1"/>
                </a:solidFill>
              </a:rPr>
              <a:t/>
            </a:r>
            <a:br>
              <a:rPr lang="ar-MA" sz="2700" dirty="0">
                <a:solidFill>
                  <a:schemeClr val="tx1"/>
                </a:solidFill>
              </a:rPr>
            </a:br>
            <a:r>
              <a:rPr lang="ar-MA" sz="2700" b="1" dirty="0" smtClean="0">
                <a:solidFill>
                  <a:schemeClr val="tx1"/>
                </a:solidFill>
              </a:rPr>
              <a:t>من الناحية </a:t>
            </a:r>
            <a:r>
              <a:rPr lang="ar-MA" sz="2700" b="1" dirty="0">
                <a:solidFill>
                  <a:schemeClr val="tx1"/>
                </a:solidFill>
              </a:rPr>
              <a:t>الموضوعية </a:t>
            </a:r>
            <a:r>
              <a:rPr lang="ar-MA" sz="2700" dirty="0">
                <a:solidFill>
                  <a:schemeClr val="tx1"/>
                </a:solidFill>
              </a:rPr>
              <a:t/>
            </a:r>
            <a:br>
              <a:rPr lang="ar-MA" sz="2700" dirty="0">
                <a:solidFill>
                  <a:schemeClr val="tx1"/>
                </a:solidFill>
              </a:rPr>
            </a:br>
            <a:r>
              <a:rPr lang="fr-FR" sz="2700" dirty="0">
                <a:solidFill>
                  <a:schemeClr val="tx1"/>
                </a:solidFill>
              </a:rPr>
              <a:t>	</a:t>
            </a:r>
            <a:r>
              <a:rPr lang="ar-MA" sz="2700" dirty="0">
                <a:solidFill>
                  <a:schemeClr val="tx1"/>
                </a:solidFill>
              </a:rPr>
              <a:t>كل من حكم عليه من أجل جناية أو جنحة </a:t>
            </a:r>
            <a:r>
              <a:rPr lang="ar-MA" sz="2700" dirty="0" smtClean="0">
                <a:solidFill>
                  <a:schemeClr val="tx1"/>
                </a:solidFill>
              </a:rPr>
              <a:t>عادية وارتكبهما </a:t>
            </a:r>
            <a:r>
              <a:rPr lang="ar-MA" sz="2700" dirty="0">
                <a:solidFill>
                  <a:schemeClr val="tx1"/>
                </a:solidFill>
              </a:rPr>
              <a:t>مرة أخرى يتوافر في حقه </a:t>
            </a:r>
            <a:r>
              <a:rPr lang="ar-MA" sz="2700" dirty="0" smtClean="0">
                <a:solidFill>
                  <a:schemeClr val="tx1"/>
                </a:solidFill>
              </a:rPr>
              <a:t>العود بموجب( الفصول 155-157-158-159 ) من ق ج بخلاف </a:t>
            </a:r>
            <a:r>
              <a:rPr lang="ar-MA" sz="2700" b="1" dirty="0" smtClean="0">
                <a:solidFill>
                  <a:schemeClr val="accent2"/>
                </a:solidFill>
              </a:rPr>
              <a:t>الفصل 160</a:t>
            </a:r>
            <a:r>
              <a:rPr lang="ar-MA" sz="2700" dirty="0" smtClean="0">
                <a:solidFill>
                  <a:schemeClr val="tx1"/>
                </a:solidFill>
              </a:rPr>
              <a:t> من ق ج حيث لا يعتبر في حالة العود من سبق الحكم عليه من قبل المحكمة العسكرية وارتكب </a:t>
            </a:r>
            <a:r>
              <a:rPr lang="ar-MA" sz="2700" dirty="0" err="1" smtClean="0">
                <a:solidFill>
                  <a:schemeClr val="tx1"/>
                </a:solidFill>
              </a:rPr>
              <a:t>ب</a:t>
            </a:r>
            <a:r>
              <a:rPr lang="ar-JO" sz="2700" dirty="0" smtClean="0">
                <a:solidFill>
                  <a:schemeClr val="tx1"/>
                </a:solidFill>
              </a:rPr>
              <a:t>ع</a:t>
            </a:r>
            <a:r>
              <a:rPr lang="ar-MA" sz="2700" dirty="0" smtClean="0">
                <a:solidFill>
                  <a:schemeClr val="tx1"/>
                </a:solidFill>
              </a:rPr>
              <a:t>د ذلك جنحة أو جناية </a:t>
            </a:r>
            <a:r>
              <a:rPr lang="ar-MA" sz="2700" b="1" dirty="0" smtClean="0">
                <a:solidFill>
                  <a:schemeClr val="accent2"/>
                </a:solidFill>
              </a:rPr>
              <a:t>عادية </a:t>
            </a:r>
            <a:r>
              <a:rPr lang="ar-MA" sz="2700" dirty="0" smtClean="0">
                <a:solidFill>
                  <a:schemeClr val="tx1"/>
                </a:solidFill>
              </a:rPr>
              <a:t>. </a:t>
            </a:r>
            <a:r>
              <a:rPr lang="ar-MA" sz="2700" dirty="0">
                <a:solidFill>
                  <a:schemeClr val="tx1"/>
                </a:solidFill>
              </a:rPr>
              <a:t/>
            </a:r>
            <a:br>
              <a:rPr lang="ar-MA" sz="2700" dirty="0">
                <a:solidFill>
                  <a:schemeClr val="tx1"/>
                </a:solidFill>
              </a:rPr>
            </a:br>
            <a:r>
              <a:rPr lang="fr-FR" sz="2700" dirty="0">
                <a:solidFill>
                  <a:schemeClr val="tx1"/>
                </a:solidFill>
              </a:rPr>
              <a:t>	</a:t>
            </a:r>
            <a:r>
              <a:rPr lang="ar-MA" sz="2700" dirty="0" smtClean="0">
                <a:solidFill>
                  <a:schemeClr val="tx1"/>
                </a:solidFill>
              </a:rPr>
              <a:t> </a:t>
            </a:r>
            <a:r>
              <a:rPr lang="ar-MA" sz="2700" b="1" dirty="0" smtClean="0">
                <a:solidFill>
                  <a:srgbClr val="0070C0"/>
                </a:solidFill>
              </a:rPr>
              <a:t>الإقصاء باعتباره تدبير وقائي شخصيا لا يطبق إلا من قبل المحاكم العادية دون العسكرية</a:t>
            </a:r>
            <a:r>
              <a:rPr lang="ar-MA" sz="2700" dirty="0" smtClean="0">
                <a:solidFill>
                  <a:srgbClr val="0070C0"/>
                </a:solidFill>
              </a:rPr>
              <a:t>.</a:t>
            </a:r>
            <a:r>
              <a:rPr lang="ar-MA" sz="2700" dirty="0">
                <a:solidFill>
                  <a:srgbClr val="0070C0"/>
                </a:solidFill>
              </a:rPr>
              <a:t/>
            </a:r>
            <a:br>
              <a:rPr lang="ar-MA" sz="2700" dirty="0">
                <a:solidFill>
                  <a:srgbClr val="0070C0"/>
                </a:solidFill>
              </a:rPr>
            </a:br>
            <a:r>
              <a:rPr lang="ar-MA" sz="2700" b="1" dirty="0" smtClean="0">
                <a:solidFill>
                  <a:schemeClr val="tx1"/>
                </a:solidFill>
              </a:rPr>
              <a:t>من الناحية الشكلية</a:t>
            </a:r>
            <a:r>
              <a:rPr lang="ar-MA" sz="2700" dirty="0">
                <a:solidFill>
                  <a:schemeClr val="tx1"/>
                </a:solidFill>
              </a:rPr>
              <a:t/>
            </a:r>
            <a:br>
              <a:rPr lang="ar-MA" sz="2700" dirty="0">
                <a:solidFill>
                  <a:schemeClr val="tx1"/>
                </a:solidFill>
              </a:rPr>
            </a:br>
            <a:r>
              <a:rPr lang="ar-MA" sz="2700" dirty="0" smtClean="0">
                <a:solidFill>
                  <a:schemeClr val="tx1"/>
                </a:solidFill>
              </a:rPr>
              <a:t>القواعد الواجبة التطبيق بالنسبة للجرائم العادية هي الواردة في القانون الجنائي وقانون المسطرة الجنائية وتطبق </a:t>
            </a:r>
            <a:r>
              <a:rPr lang="ar-MA" sz="2700" dirty="0">
                <a:solidFill>
                  <a:schemeClr val="tx1"/>
                </a:solidFill>
              </a:rPr>
              <a:t>سواء في المحاكم الابتدائية أو </a:t>
            </a:r>
            <a:r>
              <a:rPr lang="ar-MA" sz="2700" dirty="0" smtClean="0">
                <a:solidFill>
                  <a:schemeClr val="tx1"/>
                </a:solidFill>
              </a:rPr>
              <a:t>محاكم </a:t>
            </a:r>
            <a:r>
              <a:rPr lang="ar-MA" sz="2700" dirty="0">
                <a:solidFill>
                  <a:schemeClr val="tx1"/>
                </a:solidFill>
              </a:rPr>
              <a:t>الاستئناف، كما يمكن للمتضرر </a:t>
            </a:r>
            <a:r>
              <a:rPr lang="ar-MA" sz="2700" dirty="0" smtClean="0">
                <a:solidFill>
                  <a:schemeClr val="tx1"/>
                </a:solidFill>
              </a:rPr>
              <a:t>المطالبة بالتعويض عن الضرر الذي لحقه أمام المحكمة التي تنظر الخصومة الجنائية .</a:t>
            </a:r>
            <a:r>
              <a:rPr lang="ar-MA" sz="2700" dirty="0">
                <a:solidFill>
                  <a:schemeClr val="tx1"/>
                </a:solidFill>
              </a:rPr>
              <a:t/>
            </a:r>
            <a:br>
              <a:rPr lang="ar-MA" sz="2700" dirty="0">
                <a:solidFill>
                  <a:schemeClr val="tx1"/>
                </a:solidFill>
              </a:rPr>
            </a:br>
            <a:r>
              <a:rPr lang="ar-MA" sz="2200" dirty="0">
                <a:solidFill>
                  <a:schemeClr val="tx1"/>
                </a:solidFill>
              </a:rPr>
              <a:t/>
            </a:r>
            <a:br>
              <a:rPr lang="ar-MA" sz="2200" dirty="0">
                <a:solidFill>
                  <a:schemeClr val="tx1"/>
                </a:solidFill>
              </a:rPr>
            </a:br>
            <a:r>
              <a:rPr lang="ar-MA" sz="2200" dirty="0">
                <a:solidFill>
                  <a:schemeClr val="tx1"/>
                </a:solidFill>
              </a:rPr>
              <a:t/>
            </a:r>
            <a:br>
              <a:rPr lang="ar-MA" sz="2200" dirty="0">
                <a:solidFill>
                  <a:schemeClr val="tx1"/>
                </a:solidFill>
              </a:rPr>
            </a:br>
            <a:endParaRPr lang="ar-MA" sz="2200" dirty="0">
              <a:solidFill>
                <a:schemeClr val="tx1"/>
              </a:solidFill>
            </a:endParaRPr>
          </a:p>
        </p:txBody>
      </p:sp>
      <p:sp>
        <p:nvSpPr>
          <p:cNvPr id="3" name="Espace réservé du contenu 2"/>
          <p:cNvSpPr>
            <a:spLocks noGrp="1"/>
          </p:cNvSpPr>
          <p:nvPr>
            <p:ph idx="1"/>
          </p:nvPr>
        </p:nvSpPr>
        <p:spPr>
          <a:xfrm>
            <a:off x="-31004" y="7405352"/>
            <a:ext cx="11368965" cy="721218"/>
          </a:xfrm>
        </p:spPr>
        <p:txBody>
          <a:bodyPr/>
          <a:lstStyle/>
          <a:p>
            <a:endParaRPr lang="fr-FR" dirty="0"/>
          </a:p>
        </p:txBody>
      </p:sp>
    </p:spTree>
    <p:extLst>
      <p:ext uri="{BB962C8B-B14F-4D97-AF65-F5344CB8AC3E}">
        <p14:creationId xmlns:p14="http://schemas.microsoft.com/office/powerpoint/2010/main" val="377190616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92500" lnSpcReduction="10000"/>
          </a:bodyPr>
          <a:lstStyle/>
          <a:p>
            <a:pPr algn="r"/>
            <a:r>
              <a:rPr lang="ar-MA" dirty="0" smtClean="0"/>
              <a:t>- </a:t>
            </a:r>
            <a:r>
              <a:rPr lang="ar-MA" b="1" dirty="0"/>
              <a:t>الجرائم </a:t>
            </a:r>
            <a:r>
              <a:rPr lang="ar-MA" b="1" dirty="0" smtClean="0"/>
              <a:t>العسكرية</a:t>
            </a:r>
            <a:endParaRPr lang="ar-MA" dirty="0"/>
          </a:p>
          <a:p>
            <a:pPr algn="r"/>
            <a:r>
              <a:rPr lang="ar-MA" dirty="0"/>
              <a:t>وهي الجرائم التي لا يرتكبها إلا العسكريون وهذه الجرائم هي المنصوص عليها وعلى عقوبتها في قانون العدل العسكري </a:t>
            </a:r>
            <a:r>
              <a:rPr lang="ar-MA" dirty="0" smtClean="0"/>
              <a:t>رقم 108-13كــــ</a:t>
            </a:r>
            <a:r>
              <a:rPr lang="ar-MA" dirty="0"/>
              <a:t>( ا</a:t>
            </a:r>
            <a:r>
              <a:rPr lang="ar-MA" b="1" dirty="0"/>
              <a:t>لتمرد</a:t>
            </a:r>
            <a:r>
              <a:rPr lang="ar-MA" dirty="0"/>
              <a:t> / </a:t>
            </a:r>
            <a:r>
              <a:rPr lang="ar-MA" dirty="0" smtClean="0"/>
              <a:t>/ ا</a:t>
            </a:r>
            <a:r>
              <a:rPr lang="ar-MA" b="1" dirty="0" smtClean="0"/>
              <a:t>لعصيان</a:t>
            </a:r>
            <a:r>
              <a:rPr lang="ar-MA" dirty="0" smtClean="0"/>
              <a:t> </a:t>
            </a:r>
            <a:r>
              <a:rPr lang="ar-MA" dirty="0"/>
              <a:t>/</a:t>
            </a:r>
            <a:r>
              <a:rPr lang="ar-MA" b="1" dirty="0"/>
              <a:t>والفرار من الجندية </a:t>
            </a:r>
            <a:r>
              <a:rPr lang="ar-MA" dirty="0" smtClean="0"/>
              <a:t>).</a:t>
            </a:r>
            <a:endParaRPr lang="ar-MA" dirty="0"/>
          </a:p>
          <a:p>
            <a:pPr algn="r"/>
            <a:r>
              <a:rPr lang="ar-MA" u="sng" dirty="0" smtClean="0"/>
              <a:t>الناحية </a:t>
            </a:r>
            <a:r>
              <a:rPr lang="ar-MA" u="sng" dirty="0"/>
              <a:t>الموضوعية </a:t>
            </a:r>
            <a:r>
              <a:rPr lang="ar-MA" dirty="0"/>
              <a:t>:</a:t>
            </a:r>
          </a:p>
          <a:p>
            <a:pPr algn="r"/>
            <a:r>
              <a:rPr lang="fr-FR" dirty="0"/>
              <a:t>	</a:t>
            </a:r>
            <a:r>
              <a:rPr lang="ar-MA" dirty="0" smtClean="0"/>
              <a:t>لا </a:t>
            </a:r>
            <a:r>
              <a:rPr lang="ar-MA" dirty="0"/>
              <a:t>يطبق </a:t>
            </a:r>
            <a:r>
              <a:rPr lang="ar-MA" dirty="0" smtClean="0"/>
              <a:t>الإقصاء كتدبير وقائي  </a:t>
            </a:r>
            <a:r>
              <a:rPr lang="ar-MA" dirty="0"/>
              <a:t>في المحاكم العسكرية </a:t>
            </a:r>
            <a:r>
              <a:rPr lang="ar-MA" dirty="0" smtClean="0"/>
              <a:t>المادة 64 من ق ج )</a:t>
            </a:r>
            <a:endParaRPr lang="ar-MA" dirty="0"/>
          </a:p>
          <a:p>
            <a:pPr marL="0" indent="0" algn="r">
              <a:buNone/>
            </a:pPr>
            <a:r>
              <a:rPr lang="ar-MA" u="sng" dirty="0" smtClean="0"/>
              <a:t>الناحية </a:t>
            </a:r>
            <a:r>
              <a:rPr lang="ar-MA" u="sng" dirty="0"/>
              <a:t>الشكلية </a:t>
            </a:r>
            <a:r>
              <a:rPr lang="ar-MA" dirty="0"/>
              <a:t>:</a:t>
            </a:r>
          </a:p>
          <a:p>
            <a:pPr algn="r"/>
            <a:r>
              <a:rPr lang="ar-MA" dirty="0"/>
              <a:t>يرجع الاختصاص إلى المحكمة العسكرية للقوات المسلحة الملكية ومقرها </a:t>
            </a:r>
            <a:r>
              <a:rPr lang="ar-MA" b="1" dirty="0"/>
              <a:t>بالرباط </a:t>
            </a:r>
            <a:r>
              <a:rPr lang="ar-MA" dirty="0"/>
              <a:t>واختصاصها يمتد إلى مجموع التراب الوطني</a:t>
            </a:r>
            <a:r>
              <a:rPr lang="ar-MA" dirty="0" smtClean="0"/>
              <a:t>.</a:t>
            </a:r>
            <a:endParaRPr lang="ar-MA" dirty="0"/>
          </a:p>
        </p:txBody>
      </p:sp>
    </p:spTree>
    <p:extLst>
      <p:ext uri="{BB962C8B-B14F-4D97-AF65-F5344CB8AC3E}">
        <p14:creationId xmlns:p14="http://schemas.microsoft.com/office/powerpoint/2010/main" val="207812641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8594" y="363071"/>
            <a:ext cx="10655877" cy="5997387"/>
          </a:xfrm>
        </p:spPr>
        <p:txBody>
          <a:bodyPr>
            <a:normAutofit/>
          </a:bodyPr>
          <a:lstStyle/>
          <a:p>
            <a:pPr algn="r"/>
            <a:r>
              <a:rPr lang="ar-MA" sz="2200" dirty="0" smtClean="0">
                <a:solidFill>
                  <a:srgbClr val="00B050"/>
                </a:solidFill>
              </a:rPr>
              <a:t>الجرائم المشهودة </a:t>
            </a:r>
            <a:r>
              <a:rPr lang="ar-MA" sz="2200" dirty="0">
                <a:solidFill>
                  <a:srgbClr val="00B050"/>
                </a:solidFill>
              </a:rPr>
              <a:t>والجرائم الغير المشهودة </a:t>
            </a:r>
            <a:r>
              <a:rPr lang="ar-MA" sz="2200" dirty="0">
                <a:solidFill>
                  <a:schemeClr val="tx1"/>
                </a:solidFill>
              </a:rPr>
              <a:t>.</a:t>
            </a:r>
            <a:br>
              <a:rPr lang="ar-MA" sz="2200" dirty="0">
                <a:solidFill>
                  <a:schemeClr val="tx1"/>
                </a:solidFill>
              </a:rPr>
            </a:br>
            <a:r>
              <a:rPr lang="ar-MA" sz="2200" dirty="0" smtClean="0">
                <a:solidFill>
                  <a:srgbClr val="C00000"/>
                </a:solidFill>
              </a:rPr>
              <a:t>الجرائم </a:t>
            </a:r>
            <a:r>
              <a:rPr lang="ar-MA" sz="2200" dirty="0">
                <a:solidFill>
                  <a:srgbClr val="C00000"/>
                </a:solidFill>
              </a:rPr>
              <a:t>المشهودة </a:t>
            </a:r>
            <a:r>
              <a:rPr lang="ar-JO" sz="2200" dirty="0" smtClean="0">
                <a:solidFill>
                  <a:srgbClr val="C00000"/>
                </a:solidFill>
              </a:rPr>
              <a:t>أ</a:t>
            </a:r>
            <a:r>
              <a:rPr lang="ar-MA" sz="2200" dirty="0" smtClean="0">
                <a:solidFill>
                  <a:srgbClr val="C00000"/>
                </a:solidFill>
              </a:rPr>
              <a:t>والمتلبس بها</a:t>
            </a:r>
            <a:r>
              <a:rPr lang="ar-MA" sz="2200" dirty="0">
                <a:solidFill>
                  <a:schemeClr val="tx1"/>
                </a:solidFill>
              </a:rPr>
              <a:t/>
            </a:r>
            <a:br>
              <a:rPr lang="ar-MA" sz="2200" dirty="0">
                <a:solidFill>
                  <a:schemeClr val="tx1"/>
                </a:solidFill>
              </a:rPr>
            </a:br>
            <a:r>
              <a:rPr lang="ar-MA" sz="2200" dirty="0">
                <a:solidFill>
                  <a:schemeClr val="tx1"/>
                </a:solidFill>
              </a:rPr>
              <a:t>تتحقق حالة التلبس بجناية أو جنحة </a:t>
            </a:r>
            <a:r>
              <a:rPr lang="ar-MA" sz="2200" dirty="0" smtClean="0">
                <a:solidFill>
                  <a:schemeClr val="tx1"/>
                </a:solidFill>
              </a:rPr>
              <a:t>بموجب </a:t>
            </a:r>
            <a:r>
              <a:rPr lang="ar-MA" sz="2200" dirty="0" smtClean="0">
                <a:solidFill>
                  <a:srgbClr val="C00000"/>
                </a:solidFill>
              </a:rPr>
              <a:t>المادة 56 من ق. ج </a:t>
            </a:r>
            <a:r>
              <a:rPr lang="ar-MA" sz="2200" dirty="0">
                <a:solidFill>
                  <a:schemeClr val="tx1"/>
                </a:solidFill>
              </a:rPr>
              <a:t/>
            </a:r>
            <a:br>
              <a:rPr lang="ar-MA" sz="2200" dirty="0">
                <a:solidFill>
                  <a:schemeClr val="tx1"/>
                </a:solidFill>
              </a:rPr>
            </a:br>
            <a:r>
              <a:rPr lang="fr-FR" sz="2200" dirty="0">
                <a:solidFill>
                  <a:schemeClr val="tx1"/>
                </a:solidFill>
              </a:rPr>
              <a:t>	</a:t>
            </a:r>
            <a:r>
              <a:rPr lang="ar-MA" sz="2200" dirty="0">
                <a:solidFill>
                  <a:schemeClr val="tx1"/>
                </a:solidFill>
              </a:rPr>
              <a:t>إذا </a:t>
            </a:r>
            <a:r>
              <a:rPr lang="ar-MA" sz="2200" b="1" dirty="0" smtClean="0">
                <a:solidFill>
                  <a:schemeClr val="tx1"/>
                </a:solidFill>
              </a:rPr>
              <a:t>ضبط</a:t>
            </a:r>
            <a:r>
              <a:rPr lang="ar-MA" sz="2200" dirty="0" smtClean="0">
                <a:solidFill>
                  <a:schemeClr val="tx1"/>
                </a:solidFill>
              </a:rPr>
              <a:t>  </a:t>
            </a:r>
            <a:r>
              <a:rPr lang="ar-MA" sz="2200" dirty="0">
                <a:solidFill>
                  <a:schemeClr val="tx1"/>
                </a:solidFill>
              </a:rPr>
              <a:t>الفاعل أثناء ارتكابه للجريمة </a:t>
            </a:r>
            <a:r>
              <a:rPr lang="ar-MA" sz="2200" dirty="0" smtClean="0">
                <a:solidFill>
                  <a:schemeClr val="tx1"/>
                </a:solidFill>
              </a:rPr>
              <a:t>أو على إثر ارتكابها .</a:t>
            </a:r>
            <a:r>
              <a:rPr lang="ar-MA" sz="2200" dirty="0">
                <a:solidFill>
                  <a:schemeClr val="tx1"/>
                </a:solidFill>
              </a:rPr>
              <a:t/>
            </a:r>
            <a:br>
              <a:rPr lang="ar-MA" sz="2200" dirty="0">
                <a:solidFill>
                  <a:schemeClr val="tx1"/>
                </a:solidFill>
              </a:rPr>
            </a:br>
            <a:r>
              <a:rPr lang="fr-FR" sz="2200" dirty="0">
                <a:solidFill>
                  <a:schemeClr val="tx1"/>
                </a:solidFill>
              </a:rPr>
              <a:t>	</a:t>
            </a:r>
            <a:r>
              <a:rPr lang="ar-MA" sz="2200" dirty="0">
                <a:solidFill>
                  <a:schemeClr val="tx1"/>
                </a:solidFill>
              </a:rPr>
              <a:t>إذا كان الفاعل مازال </a:t>
            </a:r>
            <a:r>
              <a:rPr lang="ar-MA" sz="2200" b="1" dirty="0">
                <a:solidFill>
                  <a:schemeClr val="tx1"/>
                </a:solidFill>
              </a:rPr>
              <a:t>مطاردا</a:t>
            </a:r>
            <a:r>
              <a:rPr lang="ar-MA" sz="2200" dirty="0">
                <a:solidFill>
                  <a:schemeClr val="tx1"/>
                </a:solidFill>
              </a:rPr>
              <a:t> بصياح الجمهور على إثر ارتكابها.</a:t>
            </a:r>
            <a:br>
              <a:rPr lang="ar-MA" sz="2200" dirty="0">
                <a:solidFill>
                  <a:schemeClr val="tx1"/>
                </a:solidFill>
              </a:rPr>
            </a:br>
            <a:r>
              <a:rPr lang="fr-FR" sz="2200" dirty="0">
                <a:solidFill>
                  <a:schemeClr val="tx1"/>
                </a:solidFill>
              </a:rPr>
              <a:t>	</a:t>
            </a:r>
            <a:r>
              <a:rPr lang="ar-MA" sz="2200" dirty="0">
                <a:solidFill>
                  <a:schemeClr val="tx1"/>
                </a:solidFill>
              </a:rPr>
              <a:t>إذا وجد الفاعل </a:t>
            </a:r>
            <a:r>
              <a:rPr lang="ar-MA" sz="2200" b="1" dirty="0">
                <a:solidFill>
                  <a:schemeClr val="tx1"/>
                </a:solidFill>
              </a:rPr>
              <a:t>بعد </a:t>
            </a:r>
            <a:r>
              <a:rPr lang="ar-MA" sz="2200" b="1" dirty="0" smtClean="0">
                <a:solidFill>
                  <a:schemeClr val="tx1"/>
                </a:solidFill>
              </a:rPr>
              <a:t>مرور </a:t>
            </a:r>
            <a:r>
              <a:rPr lang="ar-MA" sz="2200" b="1" dirty="0">
                <a:solidFill>
                  <a:schemeClr val="tx1"/>
                </a:solidFill>
              </a:rPr>
              <a:t>وقت قصير </a:t>
            </a:r>
            <a:r>
              <a:rPr lang="ar-MA" sz="2200" dirty="0">
                <a:solidFill>
                  <a:schemeClr val="tx1"/>
                </a:solidFill>
              </a:rPr>
              <a:t>على ارتكاب الفعل </a:t>
            </a:r>
            <a:r>
              <a:rPr lang="ar-MA" sz="2200" b="1" dirty="0">
                <a:solidFill>
                  <a:schemeClr val="tx1"/>
                </a:solidFill>
              </a:rPr>
              <a:t>حاملا أسلحة </a:t>
            </a:r>
            <a:r>
              <a:rPr lang="ar-MA" sz="2200" dirty="0">
                <a:solidFill>
                  <a:schemeClr val="tx1"/>
                </a:solidFill>
              </a:rPr>
              <a:t>أو وجد عليه </a:t>
            </a:r>
            <a:r>
              <a:rPr lang="ar-MA" sz="2200" b="1" dirty="0">
                <a:solidFill>
                  <a:schemeClr val="tx1"/>
                </a:solidFill>
              </a:rPr>
              <a:t>أثرا أو علامات </a:t>
            </a:r>
            <a:r>
              <a:rPr lang="ar-MA" sz="2200" dirty="0">
                <a:solidFill>
                  <a:schemeClr val="tx1"/>
                </a:solidFill>
              </a:rPr>
              <a:t>تثبت أنه شارك في الفعل الإجرامي .</a:t>
            </a:r>
            <a:br>
              <a:rPr lang="ar-MA" sz="2200" dirty="0">
                <a:solidFill>
                  <a:schemeClr val="tx1"/>
                </a:solidFill>
              </a:rPr>
            </a:br>
            <a:r>
              <a:rPr lang="ar-MA" sz="2200" dirty="0" smtClean="0">
                <a:solidFill>
                  <a:schemeClr val="tx1"/>
                </a:solidFill>
              </a:rPr>
              <a:t>ويعد بمثابة تلبس بجناية أو جنحة ،ارتكاب جريمة داخل منزل في غير الظروف المنصوص عليها أعلاه متى </a:t>
            </a:r>
            <a:r>
              <a:rPr lang="ar-MA" sz="2200" b="1" dirty="0" smtClean="0">
                <a:solidFill>
                  <a:schemeClr val="tx1"/>
                </a:solidFill>
              </a:rPr>
              <a:t>التمس</a:t>
            </a:r>
            <a:r>
              <a:rPr lang="ar-MA" sz="2200" dirty="0" smtClean="0">
                <a:solidFill>
                  <a:schemeClr val="tx1"/>
                </a:solidFill>
              </a:rPr>
              <a:t> مالك أو ساكن المنزل من النيابة العامة أو من ضابط الشرطة القضائية </a:t>
            </a:r>
            <a:r>
              <a:rPr lang="ar-MA" sz="2200" b="1" dirty="0" smtClean="0">
                <a:solidFill>
                  <a:schemeClr val="tx1"/>
                </a:solidFill>
              </a:rPr>
              <a:t>معاينتها .</a:t>
            </a:r>
            <a:r>
              <a:rPr lang="ar-MA" sz="2200" dirty="0">
                <a:solidFill>
                  <a:schemeClr val="tx1"/>
                </a:solidFill>
              </a:rPr>
              <a:t/>
            </a:r>
            <a:br>
              <a:rPr lang="ar-MA" sz="2200" dirty="0">
                <a:solidFill>
                  <a:schemeClr val="tx1"/>
                </a:solidFill>
              </a:rPr>
            </a:br>
            <a:r>
              <a:rPr lang="ar-MA" sz="2200" b="1" dirty="0">
                <a:solidFill>
                  <a:srgbClr val="C00000"/>
                </a:solidFill>
              </a:rPr>
              <a:t>نتائج </a:t>
            </a:r>
            <a:r>
              <a:rPr lang="ar-MA" sz="2200" b="1" dirty="0" smtClean="0">
                <a:solidFill>
                  <a:srgbClr val="C00000"/>
                </a:solidFill>
              </a:rPr>
              <a:t>التلبس </a:t>
            </a:r>
            <a:r>
              <a:rPr lang="ar-MA" sz="2200" b="1" u="sng" dirty="0" smtClean="0">
                <a:solidFill>
                  <a:schemeClr val="tx1"/>
                </a:solidFill>
              </a:rPr>
              <a:t/>
            </a:r>
            <a:br>
              <a:rPr lang="ar-MA" sz="2200" b="1" u="sng" dirty="0" smtClean="0">
                <a:solidFill>
                  <a:schemeClr val="tx1"/>
                </a:solidFill>
              </a:rPr>
            </a:br>
            <a:r>
              <a:rPr lang="ar-MA" sz="2200" b="1" u="sng" dirty="0" smtClean="0">
                <a:solidFill>
                  <a:schemeClr val="tx1"/>
                </a:solidFill>
              </a:rPr>
              <a:t>1 </a:t>
            </a:r>
            <a:r>
              <a:rPr lang="ar-MA" sz="2200" b="1" dirty="0" smtClean="0">
                <a:solidFill>
                  <a:schemeClr val="tx1"/>
                </a:solidFill>
              </a:rPr>
              <a:t>تخويل العموم إمكانية </a:t>
            </a:r>
            <a:r>
              <a:rPr lang="ar-JO" sz="2200" b="1" dirty="0" smtClean="0">
                <a:solidFill>
                  <a:schemeClr val="tx1"/>
                </a:solidFill>
              </a:rPr>
              <a:t>ضبط الفاعل </a:t>
            </a:r>
            <a:r>
              <a:rPr lang="ar-MA" sz="2200" b="1" dirty="0" smtClean="0">
                <a:solidFill>
                  <a:schemeClr val="tx1"/>
                </a:solidFill>
              </a:rPr>
              <a:t> </a:t>
            </a:r>
            <a:r>
              <a:rPr lang="ar-JO" sz="2200" b="1" dirty="0" smtClean="0">
                <a:solidFill>
                  <a:schemeClr val="tx1"/>
                </a:solidFill>
              </a:rPr>
              <a:t>وتقديمه إلى أقرب ضابط شرطة قضائية </a:t>
            </a:r>
            <a:r>
              <a:rPr lang="ar-MA" sz="2200" b="1" dirty="0" smtClean="0">
                <a:solidFill>
                  <a:schemeClr val="tx1"/>
                </a:solidFill>
              </a:rPr>
              <a:t>( المادة </a:t>
            </a:r>
            <a:r>
              <a:rPr lang="ar-JO" sz="2200" b="1" dirty="0" smtClean="0">
                <a:solidFill>
                  <a:schemeClr val="tx1"/>
                </a:solidFill>
              </a:rPr>
              <a:t>76</a:t>
            </a:r>
            <a:r>
              <a:rPr lang="ar-MA" sz="2200" b="1" dirty="0" smtClean="0">
                <a:solidFill>
                  <a:schemeClr val="tx1"/>
                </a:solidFill>
              </a:rPr>
              <a:t> من ق م ج )</a:t>
            </a:r>
            <a:r>
              <a:rPr lang="ar-MA" sz="2200" dirty="0">
                <a:solidFill>
                  <a:schemeClr val="tx1"/>
                </a:solidFill>
              </a:rPr>
              <a:t/>
            </a:r>
            <a:br>
              <a:rPr lang="ar-MA" sz="2200" dirty="0">
                <a:solidFill>
                  <a:schemeClr val="tx1"/>
                </a:solidFill>
              </a:rPr>
            </a:br>
            <a:r>
              <a:rPr lang="fr-FR" sz="2200" dirty="0">
                <a:solidFill>
                  <a:schemeClr val="tx1"/>
                </a:solidFill>
              </a:rPr>
              <a:t>	</a:t>
            </a:r>
            <a:r>
              <a:rPr lang="ar-MA" sz="2200" b="1" dirty="0" smtClean="0">
                <a:solidFill>
                  <a:schemeClr val="tx1"/>
                </a:solidFill>
              </a:rPr>
              <a:t>2- تطبيق </a:t>
            </a:r>
            <a:r>
              <a:rPr lang="ar-MA" sz="2200" b="1" dirty="0">
                <a:solidFill>
                  <a:schemeClr val="tx1"/>
                </a:solidFill>
              </a:rPr>
              <a:t>المسطرة المستعجلة </a:t>
            </a:r>
            <a:r>
              <a:rPr lang="ar-MA" sz="2200" b="1" dirty="0" smtClean="0">
                <a:solidFill>
                  <a:schemeClr val="tx1"/>
                </a:solidFill>
              </a:rPr>
              <a:t>أي تقديم المتهم إلى الجلسة </a:t>
            </a:r>
            <a:r>
              <a:rPr lang="ar-MA" sz="2200" dirty="0" smtClean="0">
                <a:solidFill>
                  <a:schemeClr val="tx1"/>
                </a:solidFill>
              </a:rPr>
              <a:t>بدون </a:t>
            </a:r>
            <a:r>
              <a:rPr lang="ar-MA" sz="2200" dirty="0">
                <a:solidFill>
                  <a:schemeClr val="tx1"/>
                </a:solidFill>
              </a:rPr>
              <a:t>سابق الاستدعاء </a:t>
            </a:r>
            <a:r>
              <a:rPr lang="ar-MA" sz="2200" dirty="0" smtClean="0">
                <a:solidFill>
                  <a:schemeClr val="tx1"/>
                </a:solidFill>
              </a:rPr>
              <a:t>و </a:t>
            </a:r>
            <a:r>
              <a:rPr lang="ar-MA" sz="2200" dirty="0">
                <a:solidFill>
                  <a:schemeClr val="tx1"/>
                </a:solidFill>
              </a:rPr>
              <a:t>داخل 3 أيام ، وتشعره المحكمة </a:t>
            </a:r>
            <a:r>
              <a:rPr lang="ar-MA" sz="2200" dirty="0" smtClean="0">
                <a:solidFill>
                  <a:schemeClr val="tx1"/>
                </a:solidFill>
              </a:rPr>
              <a:t>بأن </a:t>
            </a:r>
            <a:r>
              <a:rPr lang="ar-MA" sz="2200" dirty="0">
                <a:solidFill>
                  <a:schemeClr val="tx1"/>
                </a:solidFill>
              </a:rPr>
              <a:t>له الحق في طلب أجل لتهيئ دفاعه واختيار محام ، </a:t>
            </a:r>
            <a:r>
              <a:rPr lang="ar-MA" sz="2200" dirty="0" smtClean="0">
                <a:solidFill>
                  <a:schemeClr val="tx1"/>
                </a:solidFill>
              </a:rPr>
              <a:t>كما يمكن </a:t>
            </a:r>
            <a:r>
              <a:rPr lang="ar-MA" sz="2200" b="1" dirty="0" smtClean="0">
                <a:solidFill>
                  <a:schemeClr val="tx1"/>
                </a:solidFill>
              </a:rPr>
              <a:t>استدعاء الشهود شفاهيا </a:t>
            </a:r>
            <a:r>
              <a:rPr lang="ar-MA" sz="2200" dirty="0" smtClean="0">
                <a:solidFill>
                  <a:schemeClr val="tx1"/>
                </a:solidFill>
              </a:rPr>
              <a:t>بواسطة أي ضابط من ضباط الشرطة القضائية أو بواسطة عون قضائي ويتعين على الشهود الحضور وإلا طبقت في حقهم المقتضيات القانونية </a:t>
            </a:r>
            <a:r>
              <a:rPr lang="ar-MA" sz="2200" b="1" dirty="0" smtClean="0">
                <a:solidFill>
                  <a:schemeClr val="tx1"/>
                </a:solidFill>
              </a:rPr>
              <a:t>المادة </a:t>
            </a:r>
            <a:r>
              <a:rPr lang="ar-JO" sz="2200" b="1" dirty="0" smtClean="0">
                <a:solidFill>
                  <a:schemeClr val="tx1"/>
                </a:solidFill>
              </a:rPr>
              <a:t>128</a:t>
            </a:r>
            <a:r>
              <a:rPr lang="ar-MA" sz="2200" dirty="0" smtClean="0">
                <a:solidFill>
                  <a:schemeClr val="tx1"/>
                </a:solidFill>
              </a:rPr>
              <a:t> من ق م ج ، </a:t>
            </a:r>
            <a:r>
              <a:rPr lang="fr-FR" sz="2200" dirty="0"/>
              <a:t>	</a:t>
            </a:r>
            <a:endParaRPr lang="ar-MA" sz="2200" dirty="0">
              <a:solidFill>
                <a:schemeClr val="tx1"/>
              </a:solidFill>
            </a:endParaRPr>
          </a:p>
        </p:txBody>
      </p:sp>
      <p:sp>
        <p:nvSpPr>
          <p:cNvPr id="3" name="Espace réservé du contenu 2"/>
          <p:cNvSpPr>
            <a:spLocks noGrp="1"/>
          </p:cNvSpPr>
          <p:nvPr>
            <p:ph idx="1"/>
          </p:nvPr>
        </p:nvSpPr>
        <p:spPr>
          <a:xfrm>
            <a:off x="15336499" y="977706"/>
            <a:ext cx="12372304" cy="7469748"/>
          </a:xfrm>
        </p:spPr>
        <p:txBody>
          <a:bodyPr/>
          <a:lstStyle/>
          <a:p>
            <a:endParaRPr lang="fr-FR" dirty="0"/>
          </a:p>
        </p:txBody>
      </p:sp>
    </p:spTree>
    <p:extLst>
      <p:ext uri="{BB962C8B-B14F-4D97-AF65-F5344CB8AC3E}">
        <p14:creationId xmlns:p14="http://schemas.microsoft.com/office/powerpoint/2010/main" val="69079228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8103" y="-360608"/>
            <a:ext cx="8596668" cy="978794"/>
          </a:xfrm>
        </p:spPr>
        <p:txBody>
          <a:bodyPr/>
          <a:lstStyle/>
          <a:p>
            <a:r>
              <a:rPr lang="ar-MA" dirty="0" smtClean="0"/>
              <a:t> </a:t>
            </a:r>
            <a:endParaRPr lang="fr-FR" dirty="0"/>
          </a:p>
        </p:txBody>
      </p:sp>
      <p:sp>
        <p:nvSpPr>
          <p:cNvPr id="3" name="Espace réservé du contenu 2"/>
          <p:cNvSpPr>
            <a:spLocks noGrp="1"/>
          </p:cNvSpPr>
          <p:nvPr>
            <p:ph idx="1"/>
          </p:nvPr>
        </p:nvSpPr>
        <p:spPr>
          <a:xfrm>
            <a:off x="0" y="771629"/>
            <a:ext cx="11377749" cy="4753474"/>
          </a:xfrm>
        </p:spPr>
        <p:txBody>
          <a:bodyPr>
            <a:normAutofit lnSpcReduction="10000"/>
          </a:bodyPr>
          <a:lstStyle/>
          <a:p>
            <a:pPr algn="r"/>
            <a:r>
              <a:rPr lang="fr-FR" dirty="0"/>
              <a:t>	</a:t>
            </a:r>
            <a:r>
              <a:rPr lang="ar-MA" b="1" dirty="0"/>
              <a:t>للنيابة العامة حق إيداع المتهم في السجن </a:t>
            </a:r>
            <a:r>
              <a:rPr lang="ar-JO" dirty="0" smtClean="0"/>
              <a:t>متى</a:t>
            </a:r>
            <a:r>
              <a:rPr lang="ar-MA" dirty="0" smtClean="0"/>
              <a:t> </a:t>
            </a:r>
            <a:r>
              <a:rPr lang="ar-MA" dirty="0"/>
              <a:t>كانت الجريمة المتابع عنها جنحة متلبسا بها </a:t>
            </a:r>
            <a:r>
              <a:rPr lang="ar-MA" dirty="0" smtClean="0"/>
              <a:t>إذا لم تتوافر في مرتكبها ضمانات كافية للحضور </a:t>
            </a:r>
            <a:r>
              <a:rPr lang="ar-MA" b="1" dirty="0" smtClean="0"/>
              <a:t>،</a:t>
            </a:r>
            <a:r>
              <a:rPr lang="ar-MA" dirty="0" smtClean="0"/>
              <a:t>كما </a:t>
            </a:r>
            <a:r>
              <a:rPr lang="ar-MA" dirty="0"/>
              <a:t>يمكن </a:t>
            </a:r>
            <a:r>
              <a:rPr lang="ar-MA" dirty="0" smtClean="0"/>
              <a:t>أن </a:t>
            </a:r>
            <a:r>
              <a:rPr lang="ar-JO" dirty="0" smtClean="0"/>
              <a:t>ت</a:t>
            </a:r>
            <a:r>
              <a:rPr lang="ar-MA" dirty="0" smtClean="0"/>
              <a:t>قدمه </a:t>
            </a:r>
            <a:r>
              <a:rPr lang="ar-MA" dirty="0"/>
              <a:t>للمحكمة </a:t>
            </a:r>
            <a:r>
              <a:rPr lang="ar-MA" u="sng" dirty="0"/>
              <a:t>حرا</a:t>
            </a:r>
            <a:r>
              <a:rPr lang="ar-MA" dirty="0"/>
              <a:t> بعد تقديم كفالة مالية أو كفالة شخصية.</a:t>
            </a:r>
          </a:p>
          <a:p>
            <a:pPr algn="r"/>
            <a:r>
              <a:rPr lang="fr-FR" dirty="0"/>
              <a:t>	</a:t>
            </a:r>
            <a:r>
              <a:rPr lang="ar-MA" dirty="0"/>
              <a:t>يمكن تفتيش المنزل إذا كان المجرم متلبسا وكل ما يلزم هو أن يكون التفتيش جرى بمحضره أو نائب </a:t>
            </a:r>
            <a:r>
              <a:rPr lang="ar-MA" dirty="0" smtClean="0"/>
              <a:t>عنه وفي حال تعذر ذلك </a:t>
            </a:r>
            <a:r>
              <a:rPr lang="ar-MA" b="1" dirty="0" smtClean="0"/>
              <a:t>لامتناعه أو فراره </a:t>
            </a:r>
            <a:r>
              <a:rPr lang="ar-MA" dirty="0" smtClean="0"/>
              <a:t>يمكن اجراء التفتيش بحضور  شاهدين </a:t>
            </a:r>
            <a:r>
              <a:rPr lang="ar-MA" dirty="0"/>
              <a:t>أجنبيين عن الموظفين الخاضعين </a:t>
            </a:r>
            <a:r>
              <a:rPr lang="ar-MA" dirty="0" smtClean="0"/>
              <a:t>لسلطة الضابط الذي يقوم بالتفتيش ( الفصل 60  من ق م ج )بخلاف التفتيش في حالات الجرم الغير متلبس به أو الغير مشهود حي</a:t>
            </a:r>
            <a:r>
              <a:rPr lang="ar-JO" dirty="0" smtClean="0"/>
              <a:t>ث</a:t>
            </a:r>
            <a:r>
              <a:rPr lang="ar-MA" dirty="0" smtClean="0"/>
              <a:t> يتعين الحصول على موافقة المعني بالأمر المكتوبة أي التصريح المكتوب ( وإذا كان لا يحسن الكتابة يضمن ذلك في المحضر ( المادة 79 من ق ج م ج ) </a:t>
            </a:r>
            <a:r>
              <a:rPr lang="ar-MA" dirty="0"/>
              <a:t>.</a:t>
            </a:r>
          </a:p>
          <a:p>
            <a:pPr algn="r"/>
            <a:endParaRPr lang="ar-MA" dirty="0"/>
          </a:p>
        </p:txBody>
      </p:sp>
    </p:spTree>
    <p:extLst>
      <p:ext uri="{BB962C8B-B14F-4D97-AF65-F5344CB8AC3E}">
        <p14:creationId xmlns:p14="http://schemas.microsoft.com/office/powerpoint/2010/main" val="9274097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24783" y="222739"/>
            <a:ext cx="8596668" cy="2781718"/>
          </a:xfrm>
        </p:spPr>
        <p:txBody>
          <a:bodyPr>
            <a:normAutofit/>
          </a:bodyPr>
          <a:lstStyle/>
          <a:p>
            <a:r>
              <a:rPr lang="ar-MA" dirty="0"/>
              <a:t>العلوم المساعدة للقانون الجنائي </a:t>
            </a:r>
            <a:br>
              <a:rPr lang="ar-MA" dirty="0"/>
            </a:br>
            <a:endParaRPr lang="fr-FR" dirty="0"/>
          </a:p>
        </p:txBody>
      </p:sp>
      <p:sp>
        <p:nvSpPr>
          <p:cNvPr id="3" name="Espace réservé du contenu 2"/>
          <p:cNvSpPr>
            <a:spLocks noGrp="1"/>
          </p:cNvSpPr>
          <p:nvPr>
            <p:ph idx="1"/>
          </p:nvPr>
        </p:nvSpPr>
        <p:spPr>
          <a:xfrm>
            <a:off x="1345551" y="1930407"/>
            <a:ext cx="8596668" cy="3880773"/>
          </a:xfrm>
        </p:spPr>
        <p:txBody>
          <a:bodyPr>
            <a:normAutofit/>
          </a:bodyPr>
          <a:lstStyle/>
          <a:p>
            <a:pPr algn="r"/>
            <a:r>
              <a:rPr lang="ar-MA" sz="2400" dirty="0" smtClean="0"/>
              <a:t>لكي </a:t>
            </a:r>
            <a:r>
              <a:rPr lang="ar-MA" sz="2400" dirty="0"/>
              <a:t>يؤدي القانون الجنائي وظيفته كان لابد من الاستعانة بعلوم أخرى والتي تسمى بـــــــ" العلوم الجنائية" وهي :</a:t>
            </a:r>
          </a:p>
          <a:p>
            <a:pPr marL="0" indent="0" algn="r">
              <a:buNone/>
            </a:pPr>
            <a:r>
              <a:rPr lang="ar-MA" sz="2400" dirty="0"/>
              <a:t>	علم الإجرام/</a:t>
            </a:r>
            <a:r>
              <a:rPr lang="fr-FR" sz="2400" dirty="0" smtClean="0"/>
              <a:t>criminologie</a:t>
            </a:r>
            <a:endParaRPr lang="ar-MA" sz="2400" dirty="0"/>
          </a:p>
          <a:p>
            <a:pPr marL="0" indent="0" algn="r">
              <a:buNone/>
            </a:pPr>
            <a:r>
              <a:rPr lang="fr-FR" sz="2400" dirty="0"/>
              <a:t>	</a:t>
            </a:r>
            <a:r>
              <a:rPr lang="ar-MA" sz="2400" dirty="0"/>
              <a:t>علم العقاب/</a:t>
            </a:r>
            <a:r>
              <a:rPr lang="fr-FR" sz="2400" dirty="0"/>
              <a:t>pénologie</a:t>
            </a:r>
          </a:p>
          <a:p>
            <a:pPr algn="r"/>
            <a:r>
              <a:rPr lang="fr-FR" sz="2400" dirty="0"/>
              <a:t>	</a:t>
            </a:r>
            <a:r>
              <a:rPr lang="ar-MA" sz="2400" dirty="0"/>
              <a:t>علم اكتشاف الجرائم والأدلة الجنائية /</a:t>
            </a:r>
            <a:r>
              <a:rPr lang="fr-FR" sz="2400" dirty="0"/>
              <a:t>la criminalistique</a:t>
            </a:r>
          </a:p>
          <a:p>
            <a:pPr algn="r"/>
            <a:r>
              <a:rPr lang="fr-FR" sz="2400" dirty="0"/>
              <a:t>	</a:t>
            </a:r>
            <a:r>
              <a:rPr lang="ar-MA" sz="2400" dirty="0" smtClean="0"/>
              <a:t> السياسة </a:t>
            </a:r>
            <a:r>
              <a:rPr lang="ar-MA" sz="2400" dirty="0"/>
              <a:t>الجنائية/</a:t>
            </a:r>
            <a:r>
              <a:rPr lang="fr-FR" sz="2400" dirty="0"/>
              <a:t>la politique criminelle</a:t>
            </a:r>
          </a:p>
          <a:p>
            <a:pPr algn="r"/>
            <a:r>
              <a:rPr lang="fr-FR" sz="2400" dirty="0"/>
              <a:t>	</a:t>
            </a:r>
            <a:r>
              <a:rPr lang="ar-MA" sz="2400" dirty="0">
                <a:solidFill>
                  <a:schemeClr val="accent3">
                    <a:lumMod val="75000"/>
                  </a:schemeClr>
                </a:solidFill>
              </a:rPr>
              <a:t>علم الإجرام </a:t>
            </a:r>
            <a:r>
              <a:rPr lang="ar-MA" sz="2400" dirty="0"/>
              <a:t>: يبحث في الأسباب المختلفة المؤدية إلى الجريمة باعتبارها ظاهرة اجتماعية كما أن هذا العلم يستعين ب :</a:t>
            </a:r>
          </a:p>
        </p:txBody>
      </p:sp>
    </p:spTree>
    <p:extLst>
      <p:ext uri="{BB962C8B-B14F-4D97-AF65-F5344CB8AC3E}">
        <p14:creationId xmlns:p14="http://schemas.microsoft.com/office/powerpoint/2010/main" val="78492086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746975"/>
            <a:ext cx="8596668" cy="128789"/>
          </a:xfrm>
        </p:spPr>
        <p:txBody>
          <a:bodyPr>
            <a:normAutofit fontScale="90000"/>
          </a:bodyPr>
          <a:lstStyle/>
          <a:p>
            <a:endParaRPr lang="fr-FR" dirty="0"/>
          </a:p>
        </p:txBody>
      </p:sp>
      <p:sp>
        <p:nvSpPr>
          <p:cNvPr id="3" name="Espace réservé du contenu 2"/>
          <p:cNvSpPr>
            <a:spLocks noGrp="1"/>
          </p:cNvSpPr>
          <p:nvPr>
            <p:ph idx="1"/>
          </p:nvPr>
        </p:nvSpPr>
        <p:spPr>
          <a:xfrm>
            <a:off x="699855" y="244699"/>
            <a:ext cx="9959436" cy="5795984"/>
          </a:xfrm>
        </p:spPr>
        <p:txBody>
          <a:bodyPr>
            <a:normAutofit/>
          </a:bodyPr>
          <a:lstStyle/>
          <a:p>
            <a:pPr algn="r"/>
            <a:r>
              <a:rPr lang="ar-MA" sz="2600" b="1" dirty="0">
                <a:solidFill>
                  <a:schemeClr val="accent1"/>
                </a:solidFill>
              </a:rPr>
              <a:t>الجرائم العادية والجرائم </a:t>
            </a:r>
            <a:r>
              <a:rPr lang="ar-MA" sz="2600" b="1" dirty="0" smtClean="0">
                <a:solidFill>
                  <a:schemeClr val="accent1"/>
                </a:solidFill>
              </a:rPr>
              <a:t>السياسية</a:t>
            </a:r>
            <a:endParaRPr lang="ar-MA" sz="2600" dirty="0"/>
          </a:p>
          <a:p>
            <a:pPr algn="r">
              <a:buNone/>
            </a:pPr>
            <a:r>
              <a:rPr lang="ar-MA" sz="2600" b="1" dirty="0" smtClean="0">
                <a:solidFill>
                  <a:srgbClr val="C00000"/>
                </a:solidFill>
              </a:rPr>
              <a:t>الجرائم </a:t>
            </a:r>
            <a:r>
              <a:rPr lang="ar-MA" sz="2600" b="1" dirty="0">
                <a:solidFill>
                  <a:srgbClr val="C00000"/>
                </a:solidFill>
              </a:rPr>
              <a:t>السياسية </a:t>
            </a:r>
            <a:r>
              <a:rPr lang="ar-MA" sz="2600" dirty="0"/>
              <a:t>:</a:t>
            </a:r>
          </a:p>
          <a:p>
            <a:pPr algn="r"/>
            <a:r>
              <a:rPr lang="ar-MA" sz="2600" dirty="0"/>
              <a:t>لاشك أن المجرم السياسي هو ذلك الذي يخرق القانون الجنائي لأهداف سياسية </a:t>
            </a:r>
            <a:r>
              <a:rPr lang="ar-MA" sz="2600" dirty="0" smtClean="0"/>
              <a:t>فلا يقوم بذلك من أجل تحقيق أهداف شخصية كما يفعل المجرم العادي وإنما يقوم بذلك بدافع (أي باعث ) سياسي ومن أجل أهداف سياسية ترتبط في اعتقاده بالصالح العام، ولذلك  تكون </a:t>
            </a:r>
            <a:r>
              <a:rPr lang="ar-MA" sz="2600" dirty="0"/>
              <a:t>معاملة المجرم </a:t>
            </a:r>
            <a:r>
              <a:rPr lang="ar-MA" sz="2600" dirty="0" smtClean="0"/>
              <a:t>السياسي في غالبية  الأنظمة متميزة </a:t>
            </a:r>
            <a:r>
              <a:rPr lang="ar-MA" sz="2600" dirty="0"/>
              <a:t>كـــــــ: </a:t>
            </a:r>
          </a:p>
          <a:p>
            <a:pPr algn="r"/>
            <a:r>
              <a:rPr lang="fr-FR" sz="2600" dirty="0"/>
              <a:t>	</a:t>
            </a:r>
            <a:r>
              <a:rPr lang="ar-MA" sz="2600" dirty="0" smtClean="0"/>
              <a:t>تمتيعه  بالحصانة </a:t>
            </a:r>
            <a:r>
              <a:rPr lang="ar-MA" sz="2600" dirty="0"/>
              <a:t>أي بعدم تسليمه </a:t>
            </a:r>
            <a:r>
              <a:rPr lang="ar-MA" sz="2600" dirty="0" smtClean="0"/>
              <a:t>للبلد المطالب بتسليمه.</a:t>
            </a:r>
            <a:endParaRPr lang="ar-MA" sz="2600" dirty="0"/>
          </a:p>
          <a:p>
            <a:pPr algn="r"/>
            <a:r>
              <a:rPr lang="fr-FR" sz="2600" dirty="0"/>
              <a:t>	</a:t>
            </a:r>
            <a:r>
              <a:rPr lang="ar-MA" sz="2600" dirty="0" smtClean="0"/>
              <a:t>اتسام </a:t>
            </a:r>
            <a:r>
              <a:rPr lang="ar-MA" sz="2600" dirty="0"/>
              <a:t>العقوبة في الجرائم السياسية بالليونة والرفق كالتخلي عن عقوبة الإعدام .</a:t>
            </a:r>
          </a:p>
          <a:p>
            <a:pPr algn="r"/>
            <a:r>
              <a:rPr lang="fr-FR" sz="2600" dirty="0"/>
              <a:t>	</a:t>
            </a:r>
            <a:r>
              <a:rPr lang="ar-MA" sz="2600" dirty="0"/>
              <a:t>تخويله </a:t>
            </a:r>
            <a:r>
              <a:rPr lang="ar-MA" sz="2600" dirty="0" smtClean="0"/>
              <a:t>امتيازات </a:t>
            </a:r>
            <a:r>
              <a:rPr lang="ar-MA" sz="2600" dirty="0"/>
              <a:t>خاصة أثناء تنفيذه للعقوبة كعدم تشغيله في السجن أو عدم إلزامه بارتداء بذلة السجناء وحقه في الاطلاع على الصحافة.</a:t>
            </a:r>
          </a:p>
          <a:p>
            <a:pPr algn="r"/>
            <a:endParaRPr lang="ar-MA" sz="2600" dirty="0"/>
          </a:p>
        </p:txBody>
      </p:sp>
    </p:spTree>
    <p:extLst>
      <p:ext uri="{BB962C8B-B14F-4D97-AF65-F5344CB8AC3E}">
        <p14:creationId xmlns:p14="http://schemas.microsoft.com/office/powerpoint/2010/main" val="286809505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rot="498755">
            <a:off x="909755" y="-2588757"/>
            <a:ext cx="7939604" cy="1089707"/>
          </a:xfrm>
        </p:spPr>
        <p:txBody>
          <a:bodyPr>
            <a:normAutofit/>
          </a:bodyPr>
          <a:lstStyle/>
          <a:p>
            <a:endParaRPr lang="fr-FR" dirty="0"/>
          </a:p>
        </p:txBody>
      </p:sp>
      <p:sp>
        <p:nvSpPr>
          <p:cNvPr id="3" name="Espace réservé du contenu 2"/>
          <p:cNvSpPr>
            <a:spLocks noGrp="1"/>
          </p:cNvSpPr>
          <p:nvPr>
            <p:ph idx="1"/>
          </p:nvPr>
        </p:nvSpPr>
        <p:spPr>
          <a:xfrm>
            <a:off x="677335" y="515167"/>
            <a:ext cx="10373842" cy="5526207"/>
          </a:xfrm>
        </p:spPr>
        <p:txBody>
          <a:bodyPr>
            <a:normAutofit fontScale="85000" lnSpcReduction="20000"/>
          </a:bodyPr>
          <a:lstStyle/>
          <a:p>
            <a:pPr algn="r"/>
            <a:r>
              <a:rPr lang="ar-MA" dirty="0" smtClean="0"/>
              <a:t>وتجدر الإشارة إلي أن المفهوم القانوني للجريمة السياسية استقر حاليا على كل نشاط يهدف الفاعل من ورائه إلى الاعتداء على الحقوق السياسية لمؤسسات النظام ( كمحاولة الانقلاب أو التآمر على حياة الرئيس أو على الحقوف السياسية المكفولة دستوريا للمواطنين .............) والملاحظة الأساسية هنا أن خانة الجرائم السياسية في تقلص مستمر لصالح الجرائم العادية إذ أن هناك جرائم كانت في خانة الجرائم السياسية واضحت في خانة الجرائم العادية </a:t>
            </a:r>
            <a:r>
              <a:rPr lang="ar-MA" b="1" dirty="0" smtClean="0">
                <a:solidFill>
                  <a:srgbClr val="C00000"/>
                </a:solidFill>
              </a:rPr>
              <a:t>كالجرائم الماسة بأمن الدولة من الخارج. </a:t>
            </a:r>
          </a:p>
          <a:p>
            <a:pPr algn="r"/>
            <a:r>
              <a:rPr lang="ar-MA" b="1" dirty="0" smtClean="0">
                <a:solidFill>
                  <a:schemeClr val="tx1"/>
                </a:solidFill>
              </a:rPr>
              <a:t>ومن المظاهر المميزة للجرم السياسي في التشريع المغربي:</a:t>
            </a:r>
          </a:p>
          <a:p>
            <a:pPr algn="r"/>
            <a:r>
              <a:rPr lang="ar-MA" b="1" dirty="0" smtClean="0">
                <a:solidFill>
                  <a:schemeClr val="tx1"/>
                </a:solidFill>
              </a:rPr>
              <a:t>-عدم تطبيق الاكراه البدني في الجرائم السياسية </a:t>
            </a:r>
          </a:p>
          <a:p>
            <a:pPr algn="r"/>
            <a:r>
              <a:rPr lang="ar-MA" b="1" dirty="0" smtClean="0">
                <a:solidFill>
                  <a:schemeClr val="tx1"/>
                </a:solidFill>
              </a:rPr>
              <a:t>- تطبيق ظروف التخفيف كما تطيق في الجرائم العادية </a:t>
            </a:r>
          </a:p>
          <a:p>
            <a:pPr algn="r"/>
            <a:r>
              <a:rPr lang="ar-MA" b="1" dirty="0" smtClean="0">
                <a:solidFill>
                  <a:schemeClr val="tx1"/>
                </a:solidFill>
              </a:rPr>
              <a:t>-استفادة المجرم السياسي من العفو الخاص </a:t>
            </a:r>
          </a:p>
          <a:p>
            <a:pPr algn="r"/>
            <a:r>
              <a:rPr lang="ar-MA" b="1" dirty="0" smtClean="0">
                <a:solidFill>
                  <a:schemeClr val="tx1"/>
                </a:solidFill>
              </a:rPr>
              <a:t>تخصيص عقوبتي التجريد من الحقوق الوطنية  وعقوبة الإقامة الاجبارية لمثل هذا النوع من الجرائم .</a:t>
            </a:r>
          </a:p>
          <a:p>
            <a:pPr marL="0" indent="0" algn="r">
              <a:buNone/>
            </a:pPr>
            <a:r>
              <a:rPr lang="ar-MA" b="1" dirty="0" smtClean="0">
                <a:solidFill>
                  <a:schemeClr val="tx1"/>
                </a:solidFill>
              </a:rPr>
              <a:t>إمكانية تطبيق عقوبة الإعدام في هذا النوع من الجرائم  </a:t>
            </a:r>
            <a:endParaRPr lang="fr-FR" b="1" dirty="0">
              <a:solidFill>
                <a:schemeClr val="tx1"/>
              </a:solidFill>
            </a:endParaRPr>
          </a:p>
          <a:p>
            <a:pPr marL="0" indent="0" algn="r">
              <a:buNone/>
            </a:pPr>
            <a:r>
              <a:rPr lang="ar-MA" b="1" dirty="0" smtClean="0">
                <a:solidFill>
                  <a:schemeClr val="tx1"/>
                </a:solidFill>
              </a:rPr>
              <a:t> </a:t>
            </a:r>
            <a:endParaRPr lang="fr-FR" b="1" dirty="0">
              <a:solidFill>
                <a:schemeClr val="tx1"/>
              </a:solidFill>
            </a:endParaRPr>
          </a:p>
        </p:txBody>
      </p:sp>
    </p:spTree>
    <p:extLst>
      <p:ext uri="{BB962C8B-B14F-4D97-AF65-F5344CB8AC3E}">
        <p14:creationId xmlns:p14="http://schemas.microsoft.com/office/powerpoint/2010/main" val="16380159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476518"/>
            <a:ext cx="8596668" cy="77273"/>
          </a:xfrm>
        </p:spPr>
        <p:txBody>
          <a:bodyPr>
            <a:normAutofit fontScale="90000"/>
          </a:bodyPr>
          <a:lstStyle/>
          <a:p>
            <a:endParaRPr lang="fr-FR" dirty="0"/>
          </a:p>
        </p:txBody>
      </p:sp>
      <p:sp>
        <p:nvSpPr>
          <p:cNvPr id="3" name="Espace réservé du contenu 2"/>
          <p:cNvSpPr>
            <a:spLocks noGrp="1"/>
          </p:cNvSpPr>
          <p:nvPr>
            <p:ph idx="1"/>
          </p:nvPr>
        </p:nvSpPr>
        <p:spPr>
          <a:xfrm>
            <a:off x="1" y="287383"/>
            <a:ext cx="11469188" cy="6570618"/>
          </a:xfrm>
        </p:spPr>
        <p:txBody>
          <a:bodyPr>
            <a:normAutofit fontScale="92500" lnSpcReduction="20000"/>
          </a:bodyPr>
          <a:lstStyle/>
          <a:p>
            <a:pPr algn="r"/>
            <a:r>
              <a:rPr lang="fr-FR" dirty="0"/>
              <a:t>	</a:t>
            </a:r>
            <a:r>
              <a:rPr lang="ar-MA" b="1" dirty="0">
                <a:solidFill>
                  <a:srgbClr val="0070C0"/>
                </a:solidFill>
              </a:rPr>
              <a:t>التصنيف العائد للركن </a:t>
            </a:r>
            <a:r>
              <a:rPr lang="ar-MA" b="1" dirty="0" smtClean="0">
                <a:solidFill>
                  <a:srgbClr val="0070C0"/>
                </a:solidFill>
              </a:rPr>
              <a:t>المعن</a:t>
            </a:r>
            <a:r>
              <a:rPr lang="ar-JO" b="1" dirty="0" smtClean="0">
                <a:solidFill>
                  <a:srgbClr val="0070C0"/>
                </a:solidFill>
              </a:rPr>
              <a:t>و</a:t>
            </a:r>
            <a:r>
              <a:rPr lang="ar-MA" b="1" dirty="0" smtClean="0">
                <a:solidFill>
                  <a:srgbClr val="0070C0"/>
                </a:solidFill>
              </a:rPr>
              <a:t>ي للجريمة</a:t>
            </a:r>
            <a:endParaRPr lang="ar-MA" dirty="0"/>
          </a:p>
          <a:p>
            <a:pPr algn="r"/>
            <a:r>
              <a:rPr lang="ar-MA" dirty="0"/>
              <a:t>	 تصنيف الجرائم </a:t>
            </a:r>
            <a:r>
              <a:rPr lang="ar-MA" dirty="0" smtClean="0"/>
              <a:t>إلى العمدية </a:t>
            </a:r>
            <a:r>
              <a:rPr lang="ar-MA" dirty="0"/>
              <a:t>وغير </a:t>
            </a:r>
            <a:r>
              <a:rPr lang="ar-MA" dirty="0" err="1" smtClean="0"/>
              <a:t>العمدية</a:t>
            </a:r>
            <a:endParaRPr lang="ar-MA" dirty="0"/>
          </a:p>
          <a:p>
            <a:pPr algn="r"/>
            <a:r>
              <a:rPr lang="ar-MA" b="1" u="sng" dirty="0" smtClean="0"/>
              <a:t>الجرائم </a:t>
            </a:r>
            <a:r>
              <a:rPr lang="ar-MA" b="1" u="sng" dirty="0"/>
              <a:t>العمدية </a:t>
            </a:r>
            <a:r>
              <a:rPr lang="ar-MA" dirty="0"/>
              <a:t>:</a:t>
            </a:r>
          </a:p>
          <a:p>
            <a:pPr algn="r"/>
            <a:r>
              <a:rPr lang="ar-MA" dirty="0"/>
              <a:t>وهي التي يتوفر فيها عنصر العمد </a:t>
            </a:r>
            <a:r>
              <a:rPr lang="ar-MA" dirty="0" smtClean="0"/>
              <a:t>والقصد الجنائي :</a:t>
            </a:r>
            <a:endParaRPr lang="ar-MA" dirty="0"/>
          </a:p>
          <a:p>
            <a:pPr algn="r"/>
            <a:r>
              <a:rPr lang="ar-MA" dirty="0"/>
              <a:t>( </a:t>
            </a:r>
            <a:r>
              <a:rPr lang="ar-MA" dirty="0" smtClean="0"/>
              <a:t>كالخيانة </a:t>
            </a:r>
            <a:r>
              <a:rPr lang="ar-MA" dirty="0"/>
              <a:t>الزوجية / التزوير / الإجهاض / الفساد /...)</a:t>
            </a:r>
          </a:p>
          <a:p>
            <a:pPr algn="r"/>
            <a:r>
              <a:rPr lang="ar-MA" b="1" u="sng" dirty="0" smtClean="0"/>
              <a:t>الجرائم </a:t>
            </a:r>
            <a:r>
              <a:rPr lang="ar-MA" b="1" u="sng" dirty="0"/>
              <a:t>غير العمدية :</a:t>
            </a:r>
          </a:p>
          <a:p>
            <a:pPr algn="r"/>
            <a:r>
              <a:rPr lang="ar-MA" dirty="0"/>
              <a:t>وهي التي تكون بدون قصد من الفاعل أو بدون </a:t>
            </a:r>
            <a:r>
              <a:rPr lang="ar-MA" dirty="0" smtClean="0"/>
              <a:t>عمد  </a:t>
            </a:r>
            <a:r>
              <a:rPr lang="ar-MA" dirty="0"/>
              <a:t>كـــــ: ( -خرق قانون السير / - إصابة أو قتل الضحية بسبب عدم احتياط الفاعل </a:t>
            </a:r>
            <a:r>
              <a:rPr lang="ar-MA" dirty="0" smtClean="0"/>
              <a:t>أو عدم تبصره أو عدم انتباهه او اهماله الفصلين 432-433 من ق ج ( أي صور الخطأ غير العمدي كما شرحناها سالفا )</a:t>
            </a:r>
          </a:p>
          <a:p>
            <a:pPr algn="r"/>
            <a:r>
              <a:rPr lang="ar-MA" b="1" dirty="0" smtClean="0"/>
              <a:t>-الجرائم </a:t>
            </a:r>
            <a:r>
              <a:rPr lang="ar-MA" b="1" dirty="0"/>
              <a:t>الفورية والجرائم </a:t>
            </a:r>
            <a:r>
              <a:rPr lang="ar-MA" b="1" dirty="0" smtClean="0"/>
              <a:t>المستمرة</a:t>
            </a:r>
            <a:endParaRPr lang="ar-MA" b="1" u="sng" dirty="0"/>
          </a:p>
          <a:p>
            <a:pPr algn="r"/>
            <a:r>
              <a:rPr lang="ar-MA" b="1" u="sng" dirty="0" smtClean="0"/>
              <a:t>الجرائم </a:t>
            </a:r>
            <a:r>
              <a:rPr lang="ar-MA" b="1" u="sng" dirty="0"/>
              <a:t>الفورية </a:t>
            </a:r>
            <a:r>
              <a:rPr lang="ar-MA" dirty="0"/>
              <a:t>:</a:t>
            </a:r>
          </a:p>
          <a:p>
            <a:pPr algn="r"/>
            <a:r>
              <a:rPr lang="ar-MA" dirty="0"/>
              <a:t>وهي التي يتم تنفيذها في وقت محدد غير قابل للامتداد </a:t>
            </a:r>
            <a:r>
              <a:rPr lang="ar-MA" dirty="0" smtClean="0"/>
              <a:t>والتجدد بإرادة الجاني كـــــــ</a:t>
            </a:r>
            <a:r>
              <a:rPr lang="ar-MA" dirty="0"/>
              <a:t>:</a:t>
            </a:r>
          </a:p>
          <a:p>
            <a:pPr algn="r"/>
            <a:r>
              <a:rPr lang="fr-FR" dirty="0"/>
              <a:t>	</a:t>
            </a:r>
            <a:r>
              <a:rPr lang="ar-MA" dirty="0"/>
              <a:t>قتل الجاني المجني عليه وذلك بإصابته في جهة القلب.</a:t>
            </a:r>
          </a:p>
          <a:p>
            <a:pPr algn="r"/>
            <a:r>
              <a:rPr lang="fr-FR" dirty="0"/>
              <a:t>	</a:t>
            </a:r>
            <a:r>
              <a:rPr lang="ar-MA" dirty="0"/>
              <a:t>عدم التصريح بالازدياد في </a:t>
            </a:r>
            <a:r>
              <a:rPr lang="ar-MA" dirty="0" smtClean="0"/>
              <a:t>المدة الزمنية  </a:t>
            </a:r>
            <a:r>
              <a:rPr lang="ar-MA" dirty="0"/>
              <a:t>المحدد </a:t>
            </a:r>
            <a:r>
              <a:rPr lang="ar-MA" dirty="0" smtClean="0"/>
              <a:t>ة قانونيا </a:t>
            </a:r>
            <a:r>
              <a:rPr lang="ar-MA" dirty="0"/>
              <a:t>.</a:t>
            </a:r>
          </a:p>
          <a:p>
            <a:pPr algn="r"/>
            <a:endParaRPr lang="ar-MA" dirty="0"/>
          </a:p>
          <a:p>
            <a:pPr algn="r"/>
            <a:endParaRPr lang="fr-FR" dirty="0"/>
          </a:p>
        </p:txBody>
      </p:sp>
    </p:spTree>
    <p:extLst>
      <p:ext uri="{BB962C8B-B14F-4D97-AF65-F5344CB8AC3E}">
        <p14:creationId xmlns:p14="http://schemas.microsoft.com/office/powerpoint/2010/main" val="146629027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824248"/>
            <a:ext cx="8596668" cy="244699"/>
          </a:xfrm>
        </p:spPr>
        <p:txBody>
          <a:bodyPr>
            <a:normAutofit fontScale="90000"/>
          </a:bodyPr>
          <a:lstStyle/>
          <a:p>
            <a:endParaRPr lang="fr-FR" dirty="0"/>
          </a:p>
        </p:txBody>
      </p:sp>
      <p:sp>
        <p:nvSpPr>
          <p:cNvPr id="3" name="Espace réservé du contenu 2"/>
          <p:cNvSpPr>
            <a:spLocks noGrp="1"/>
          </p:cNvSpPr>
          <p:nvPr>
            <p:ph idx="1"/>
          </p:nvPr>
        </p:nvSpPr>
        <p:spPr>
          <a:xfrm>
            <a:off x="244699" y="522514"/>
            <a:ext cx="11420432" cy="5301811"/>
          </a:xfrm>
        </p:spPr>
        <p:txBody>
          <a:bodyPr>
            <a:normAutofit/>
          </a:bodyPr>
          <a:lstStyle/>
          <a:p>
            <a:pPr algn="r"/>
            <a:r>
              <a:rPr lang="ar-MA" sz="2800" b="1" u="sng" dirty="0" smtClean="0"/>
              <a:t>الجرائم </a:t>
            </a:r>
            <a:r>
              <a:rPr lang="ar-MA" sz="2800" b="1" u="sng" dirty="0"/>
              <a:t>المستمرة </a:t>
            </a:r>
            <a:r>
              <a:rPr lang="ar-MA" sz="2800" dirty="0"/>
              <a:t>:</a:t>
            </a:r>
          </a:p>
          <a:p>
            <a:pPr algn="r"/>
            <a:r>
              <a:rPr lang="ar-MA" sz="2800" dirty="0"/>
              <a:t>وهي التي يكون ركنها قابلا للتجديد بإرادة الجاني كــــــــ:</a:t>
            </a:r>
          </a:p>
          <a:p>
            <a:pPr algn="r"/>
            <a:r>
              <a:rPr lang="fr-FR" sz="2800" dirty="0"/>
              <a:t>	</a:t>
            </a:r>
            <a:r>
              <a:rPr lang="ar-MA" sz="2800" b="1" dirty="0"/>
              <a:t>إهمال الأسرة </a:t>
            </a:r>
            <a:r>
              <a:rPr lang="ar-MA" sz="2800" dirty="0"/>
              <a:t>.</a:t>
            </a:r>
          </a:p>
          <a:p>
            <a:pPr algn="r"/>
            <a:r>
              <a:rPr lang="fr-FR" sz="2800" dirty="0"/>
              <a:t>	</a:t>
            </a:r>
            <a:r>
              <a:rPr lang="ar-MA" sz="2800" b="1" dirty="0"/>
              <a:t>استعمال وثيقة مزورة </a:t>
            </a:r>
            <a:r>
              <a:rPr lang="ar-MA" sz="2800" dirty="0"/>
              <a:t>.</a:t>
            </a:r>
          </a:p>
          <a:p>
            <a:pPr algn="r"/>
            <a:r>
              <a:rPr lang="fr-FR" sz="2800" dirty="0"/>
              <a:t>	</a:t>
            </a:r>
            <a:r>
              <a:rPr lang="ar-MA" sz="2800" b="1" dirty="0"/>
              <a:t>حمل السلاح بدون رخصة</a:t>
            </a:r>
            <a:r>
              <a:rPr lang="ar-MA" sz="2800" dirty="0"/>
              <a:t>.</a:t>
            </a:r>
          </a:p>
          <a:p>
            <a:pPr algn="r"/>
            <a:r>
              <a:rPr lang="fr-FR" sz="2800" dirty="0"/>
              <a:t>	</a:t>
            </a:r>
            <a:r>
              <a:rPr lang="ar-MA" sz="2800" b="1" dirty="0"/>
              <a:t>إخفاء المسروق</a:t>
            </a:r>
            <a:r>
              <a:rPr lang="ar-MA" sz="2800" dirty="0"/>
              <a:t>.</a:t>
            </a:r>
          </a:p>
          <a:p>
            <a:pPr algn="r"/>
            <a:r>
              <a:rPr lang="fr-FR" sz="2800" dirty="0"/>
              <a:t>	</a:t>
            </a:r>
            <a:r>
              <a:rPr lang="ar-MA" sz="2800" b="1" dirty="0"/>
              <a:t>تجاوز السرعة المحددة قانونيا</a:t>
            </a:r>
            <a:r>
              <a:rPr lang="ar-MA" sz="2800" dirty="0"/>
              <a:t>.</a:t>
            </a:r>
          </a:p>
          <a:p>
            <a:pPr algn="r"/>
            <a:r>
              <a:rPr lang="fr-FR" sz="2800" dirty="0"/>
              <a:t>		</a:t>
            </a:r>
            <a:r>
              <a:rPr lang="ar-MA" sz="2800" b="1" dirty="0" smtClean="0"/>
              <a:t>الامتناع </a:t>
            </a:r>
            <a:r>
              <a:rPr lang="ar-MA" sz="2800" b="1" dirty="0"/>
              <a:t>عن تقديم طفل إلى من له الحق في المطالبة به </a:t>
            </a:r>
            <a:r>
              <a:rPr lang="ar-MA" sz="2800" dirty="0"/>
              <a:t>.</a:t>
            </a:r>
          </a:p>
          <a:p>
            <a:pPr algn="r"/>
            <a:endParaRPr lang="ar-MA" sz="2800" dirty="0"/>
          </a:p>
        </p:txBody>
      </p:sp>
    </p:spTree>
    <p:extLst>
      <p:ext uri="{BB962C8B-B14F-4D97-AF65-F5344CB8AC3E}">
        <p14:creationId xmlns:p14="http://schemas.microsoft.com/office/powerpoint/2010/main" val="395264760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757647"/>
            <a:ext cx="10972800" cy="222069"/>
          </a:xfrm>
        </p:spPr>
        <p:txBody>
          <a:bodyPr>
            <a:normAutofit fontScale="90000"/>
          </a:bodyPr>
          <a:lstStyle/>
          <a:p>
            <a:endParaRPr lang="fr-FR" dirty="0"/>
          </a:p>
        </p:txBody>
      </p:sp>
      <p:sp>
        <p:nvSpPr>
          <p:cNvPr id="3" name="Espace réservé du contenu 2"/>
          <p:cNvSpPr>
            <a:spLocks noGrp="1"/>
          </p:cNvSpPr>
          <p:nvPr>
            <p:ph idx="1"/>
          </p:nvPr>
        </p:nvSpPr>
        <p:spPr>
          <a:xfrm>
            <a:off x="609600" y="261257"/>
            <a:ext cx="11212286" cy="5864913"/>
          </a:xfrm>
        </p:spPr>
        <p:txBody>
          <a:bodyPr>
            <a:normAutofit fontScale="92500" lnSpcReduction="10000"/>
          </a:bodyPr>
          <a:lstStyle/>
          <a:p>
            <a:pPr algn="r"/>
            <a:r>
              <a:rPr lang="ar-MA" b="1" dirty="0" smtClean="0"/>
              <a:t>فوائد </a:t>
            </a:r>
            <a:r>
              <a:rPr lang="ar-MA" b="1" dirty="0"/>
              <a:t>التميز بين الجرائم الوقتية والمستمرة :</a:t>
            </a:r>
          </a:p>
          <a:p>
            <a:pPr algn="r">
              <a:buNone/>
            </a:pPr>
            <a:r>
              <a:rPr lang="ar-MA" dirty="0"/>
              <a:t>	</a:t>
            </a:r>
            <a:r>
              <a:rPr lang="ar-MA" b="1" dirty="0">
                <a:solidFill>
                  <a:srgbClr val="00B050"/>
                </a:solidFill>
              </a:rPr>
              <a:t>من حيث </a:t>
            </a:r>
            <a:r>
              <a:rPr lang="ar-MA" b="1" dirty="0" smtClean="0">
                <a:solidFill>
                  <a:srgbClr val="00B050"/>
                </a:solidFill>
              </a:rPr>
              <a:t>بدأ </a:t>
            </a:r>
            <a:r>
              <a:rPr lang="ar-MA" b="1" dirty="0">
                <a:solidFill>
                  <a:srgbClr val="00B050"/>
                </a:solidFill>
              </a:rPr>
              <a:t>سريان </a:t>
            </a:r>
            <a:r>
              <a:rPr lang="ar-MA" b="1" dirty="0" smtClean="0">
                <a:solidFill>
                  <a:srgbClr val="00B050"/>
                </a:solidFill>
              </a:rPr>
              <a:t>التقادم</a:t>
            </a:r>
            <a:endParaRPr lang="ar-MA" dirty="0"/>
          </a:p>
          <a:p>
            <a:pPr algn="r"/>
            <a:r>
              <a:rPr lang="fr-FR" dirty="0"/>
              <a:t>	</a:t>
            </a:r>
            <a:r>
              <a:rPr lang="ar-MA" dirty="0"/>
              <a:t>يبدأ التقادم </a:t>
            </a:r>
            <a:r>
              <a:rPr lang="ar-MA" dirty="0" smtClean="0"/>
              <a:t>في </a:t>
            </a:r>
            <a:r>
              <a:rPr lang="ar-MA" b="1" dirty="0"/>
              <a:t>الجرائم الوقتية </a:t>
            </a:r>
            <a:r>
              <a:rPr lang="ar-MA" dirty="0"/>
              <a:t>من تاريخ ارتكابها كجريمة القتل </a:t>
            </a:r>
            <a:r>
              <a:rPr lang="ar-MA" dirty="0" smtClean="0"/>
              <a:t>حيث يبدأ التقادم من تاريخ ازهاق روح المجني عليه .</a:t>
            </a:r>
            <a:endParaRPr lang="ar-MA" dirty="0"/>
          </a:p>
          <a:p>
            <a:pPr algn="r"/>
            <a:r>
              <a:rPr lang="fr-FR" dirty="0"/>
              <a:t>	</a:t>
            </a:r>
            <a:r>
              <a:rPr lang="ar-MA" dirty="0"/>
              <a:t>يبدأ التقادم في </a:t>
            </a:r>
            <a:r>
              <a:rPr lang="ar-MA" b="1" dirty="0"/>
              <a:t>الجرائم المستمرة </a:t>
            </a:r>
            <a:r>
              <a:rPr lang="ar-MA" dirty="0"/>
              <a:t>من تاريخ </a:t>
            </a:r>
            <a:r>
              <a:rPr lang="ar-MA" b="1" dirty="0"/>
              <a:t>انتهاء</a:t>
            </a:r>
            <a:r>
              <a:rPr lang="ar-MA" dirty="0"/>
              <a:t> النشاط الإجرامي </a:t>
            </a:r>
            <a:r>
              <a:rPr lang="ar-MA" dirty="0">
                <a:solidFill>
                  <a:srgbClr val="FF0000"/>
                </a:solidFill>
              </a:rPr>
              <a:t>كجريمة </a:t>
            </a:r>
            <a:r>
              <a:rPr lang="ar-MA" dirty="0" smtClean="0">
                <a:solidFill>
                  <a:srgbClr val="FF0000"/>
                </a:solidFill>
              </a:rPr>
              <a:t>إخفاء الشيء المسروق  ، </a:t>
            </a:r>
            <a:r>
              <a:rPr lang="ar-MA" dirty="0">
                <a:solidFill>
                  <a:srgbClr val="FF0000"/>
                </a:solidFill>
              </a:rPr>
              <a:t>حيث </a:t>
            </a:r>
            <a:r>
              <a:rPr lang="ar-MA" dirty="0" err="1" smtClean="0">
                <a:solidFill>
                  <a:srgbClr val="FF0000"/>
                </a:solidFill>
              </a:rPr>
              <a:t>يب</a:t>
            </a:r>
            <a:r>
              <a:rPr lang="ar-JO" dirty="0" err="1" smtClean="0">
                <a:solidFill>
                  <a:srgbClr val="FF0000"/>
                </a:solidFill>
              </a:rPr>
              <a:t>دأ</a:t>
            </a:r>
            <a:r>
              <a:rPr lang="ar-MA" dirty="0" smtClean="0">
                <a:solidFill>
                  <a:srgbClr val="FF0000"/>
                </a:solidFill>
              </a:rPr>
              <a:t>  التقادم من اليوم الذي يوضع فيه حد لإخفاء الشيء المسروق</a:t>
            </a:r>
            <a:endParaRPr lang="ar-JO" dirty="0" smtClean="0">
              <a:solidFill>
                <a:srgbClr val="FF0000"/>
              </a:solidFill>
            </a:endParaRPr>
          </a:p>
          <a:p>
            <a:pPr algn="r"/>
            <a:r>
              <a:rPr lang="ar-MA" dirty="0" smtClean="0"/>
              <a:t>•</a:t>
            </a:r>
            <a:r>
              <a:rPr lang="ar-MA" dirty="0"/>
              <a:t>	</a:t>
            </a:r>
            <a:r>
              <a:rPr lang="ar-MA" b="1" dirty="0">
                <a:solidFill>
                  <a:srgbClr val="00B050"/>
                </a:solidFill>
              </a:rPr>
              <a:t>من حيث أثر </a:t>
            </a:r>
            <a:r>
              <a:rPr lang="ar-MA" b="1" dirty="0" smtClean="0">
                <a:solidFill>
                  <a:srgbClr val="00B050"/>
                </a:solidFill>
              </a:rPr>
              <a:t>العفو</a:t>
            </a:r>
            <a:endParaRPr lang="ar-MA" dirty="0"/>
          </a:p>
          <a:p>
            <a:pPr algn="r"/>
            <a:r>
              <a:rPr lang="fr-FR" dirty="0"/>
              <a:t>	</a:t>
            </a:r>
            <a:r>
              <a:rPr lang="ar-MA" dirty="0"/>
              <a:t>الجريمة المستمرة يعاقب عليها الفاعل حتى ولو صدر عفو خاص إذا استمرت حالة </a:t>
            </a:r>
            <a:r>
              <a:rPr lang="ar-MA" dirty="0" smtClean="0"/>
              <a:t>الاجرام لديه، ذلك أن استمرار النشاط الاجرامي لدى الفاعل بعد صدور العفو عنه يجعله مرتكبا لجريمة أخرى جديدة غير التي صدر العفو بشأنها .</a:t>
            </a:r>
            <a:endParaRPr lang="ar-MA" dirty="0"/>
          </a:p>
          <a:p>
            <a:pPr algn="r"/>
            <a:r>
              <a:rPr lang="fr-FR" dirty="0"/>
              <a:t>	</a:t>
            </a:r>
            <a:endParaRPr lang="ar-MA" dirty="0"/>
          </a:p>
          <a:p>
            <a:endParaRPr lang="ar-MA" dirty="0"/>
          </a:p>
        </p:txBody>
      </p:sp>
    </p:spTree>
    <p:extLst>
      <p:ext uri="{BB962C8B-B14F-4D97-AF65-F5344CB8AC3E}">
        <p14:creationId xmlns:p14="http://schemas.microsoft.com/office/powerpoint/2010/main" val="340852106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953037"/>
            <a:ext cx="8596668" cy="154547"/>
          </a:xfrm>
        </p:spPr>
        <p:txBody>
          <a:bodyPr>
            <a:normAutofit fontScale="90000"/>
          </a:bodyPr>
          <a:lstStyle/>
          <a:p>
            <a:endParaRPr lang="fr-FR" dirty="0"/>
          </a:p>
        </p:txBody>
      </p:sp>
      <p:sp>
        <p:nvSpPr>
          <p:cNvPr id="3" name="Espace réservé du contenu 2"/>
          <p:cNvSpPr>
            <a:spLocks noGrp="1"/>
          </p:cNvSpPr>
          <p:nvPr>
            <p:ph idx="1"/>
          </p:nvPr>
        </p:nvSpPr>
        <p:spPr>
          <a:xfrm>
            <a:off x="677334" y="473469"/>
            <a:ext cx="10909419" cy="5378691"/>
          </a:xfrm>
        </p:spPr>
        <p:txBody>
          <a:bodyPr>
            <a:normAutofit fontScale="70000" lnSpcReduction="20000"/>
          </a:bodyPr>
          <a:lstStyle/>
          <a:p>
            <a:pPr algn="r"/>
            <a:r>
              <a:rPr lang="ar-MA" dirty="0"/>
              <a:t>	</a:t>
            </a:r>
            <a:r>
              <a:rPr lang="ar-MA" sz="4000" b="1" dirty="0">
                <a:solidFill>
                  <a:srgbClr val="00B050"/>
                </a:solidFill>
              </a:rPr>
              <a:t>من حيث أثر قوة الشيء المقضي </a:t>
            </a:r>
            <a:r>
              <a:rPr lang="ar-MA" sz="4000" b="1" dirty="0" err="1" smtClean="0">
                <a:solidFill>
                  <a:srgbClr val="00B050"/>
                </a:solidFill>
              </a:rPr>
              <a:t>به</a:t>
            </a:r>
            <a:endParaRPr lang="ar-MA" sz="4000" dirty="0"/>
          </a:p>
          <a:p>
            <a:pPr algn="r"/>
            <a:r>
              <a:rPr lang="fr-FR" sz="4000" dirty="0"/>
              <a:t>	</a:t>
            </a:r>
            <a:r>
              <a:rPr lang="ar-MA" sz="4000" dirty="0"/>
              <a:t>بعد الحكم بالبراءة والإعفاء في جريمة فورية تمنع المتابعة </a:t>
            </a:r>
            <a:r>
              <a:rPr lang="ar-MA" sz="4000" dirty="0" smtClean="0"/>
              <a:t>عنها من جديد تحت أي وصف كان </a:t>
            </a:r>
            <a:r>
              <a:rPr lang="ar-MA" sz="4000" dirty="0" err="1" smtClean="0"/>
              <a:t>م</a:t>
            </a:r>
            <a:r>
              <a:rPr lang="ar-MA" sz="4000" dirty="0" smtClean="0"/>
              <a:t> 369</a:t>
            </a:r>
            <a:r>
              <a:rPr lang="ar-JO" sz="4000" dirty="0" smtClean="0"/>
              <a:t>من </a:t>
            </a:r>
            <a:r>
              <a:rPr lang="ar-JO" sz="4000" dirty="0" err="1" smtClean="0"/>
              <a:t>ق</a:t>
            </a:r>
            <a:r>
              <a:rPr lang="ar-JO" sz="4000" dirty="0" smtClean="0"/>
              <a:t> م </a:t>
            </a:r>
            <a:r>
              <a:rPr lang="ar-JO" sz="4000" dirty="0" err="1" smtClean="0"/>
              <a:t>ج</a:t>
            </a:r>
            <a:r>
              <a:rPr lang="ar-JO" sz="4000" dirty="0" smtClean="0"/>
              <a:t> </a:t>
            </a:r>
            <a:r>
              <a:rPr lang="ar-MA" sz="4000" dirty="0" smtClean="0"/>
              <a:t> أي أنه لا يمكن متابعة الشخص </a:t>
            </a:r>
            <a:r>
              <a:rPr lang="ar-MA" sz="4000" b="1" dirty="0" smtClean="0"/>
              <a:t>عن نفس الوقائع </a:t>
            </a:r>
            <a:r>
              <a:rPr lang="ar-MA" sz="4000" dirty="0" smtClean="0"/>
              <a:t>مرتين .</a:t>
            </a:r>
            <a:endParaRPr lang="ar-MA" sz="4000" dirty="0"/>
          </a:p>
          <a:p>
            <a:pPr algn="r"/>
            <a:r>
              <a:rPr lang="fr-FR" sz="4000" dirty="0"/>
              <a:t>	</a:t>
            </a:r>
            <a:r>
              <a:rPr lang="ar-MA" sz="4000" dirty="0" smtClean="0"/>
              <a:t>أما بالنسبة للجريمة </a:t>
            </a:r>
            <a:r>
              <a:rPr lang="ar-MA" sz="4000" dirty="0"/>
              <a:t>المستمرة </a:t>
            </a:r>
            <a:r>
              <a:rPr lang="ar-MA" sz="4000" dirty="0" smtClean="0"/>
              <a:t>فيمكن المتابعة عنها ولو </a:t>
            </a:r>
            <a:r>
              <a:rPr lang="ar-MA" sz="4000" dirty="0"/>
              <a:t>صدر في شأنها حكم </a:t>
            </a:r>
            <a:r>
              <a:rPr lang="ar-MA" sz="4000" dirty="0" smtClean="0"/>
              <a:t>مكتسب لقوة الامر المقضي به  كلما استمر النشاط الاجرامي على اعتبار أنها جريمة أخرى </a:t>
            </a:r>
            <a:endParaRPr lang="ar-MA" sz="4000" dirty="0"/>
          </a:p>
          <a:p>
            <a:pPr algn="r"/>
            <a:r>
              <a:rPr lang="ar-MA" sz="4000" dirty="0"/>
              <a:t>	</a:t>
            </a:r>
            <a:r>
              <a:rPr lang="ar-MA" sz="4000" b="1" dirty="0">
                <a:solidFill>
                  <a:srgbClr val="00B050"/>
                </a:solidFill>
              </a:rPr>
              <a:t>من حيث إمكانية ممارسة حق الدفاع </a:t>
            </a:r>
            <a:r>
              <a:rPr lang="ar-MA" sz="4000" b="1" dirty="0" smtClean="0">
                <a:solidFill>
                  <a:srgbClr val="00B050"/>
                </a:solidFill>
              </a:rPr>
              <a:t>الشرعي</a:t>
            </a:r>
            <a:endParaRPr lang="ar-MA" sz="4000" b="1" dirty="0"/>
          </a:p>
          <a:p>
            <a:pPr algn="r"/>
            <a:r>
              <a:rPr lang="fr-FR" sz="4000" dirty="0"/>
              <a:t>	</a:t>
            </a:r>
            <a:r>
              <a:rPr lang="ar-MA" sz="4000" dirty="0"/>
              <a:t>بعد انتهاء وقوع فعل الاعتداء في الجريمة الوقتية لا يجوز ممارسة حق الدفاع الشرعي وإلا وصف </a:t>
            </a:r>
            <a:r>
              <a:rPr lang="ar-MA" sz="4000" b="1" dirty="0" err="1" smtClean="0"/>
              <a:t>با</a:t>
            </a:r>
            <a:r>
              <a:rPr lang="ar-JO" sz="4000" b="1" dirty="0" smtClean="0"/>
              <a:t>لا</a:t>
            </a:r>
            <a:r>
              <a:rPr lang="ar-MA" sz="4000" b="1" dirty="0" err="1" smtClean="0"/>
              <a:t>نتقام</a:t>
            </a:r>
            <a:r>
              <a:rPr lang="ar-MA" sz="4000" b="1" dirty="0"/>
              <a:t>.</a:t>
            </a:r>
          </a:p>
          <a:p>
            <a:pPr algn="r"/>
            <a:r>
              <a:rPr lang="fr-FR" sz="4000" dirty="0"/>
              <a:t>	</a:t>
            </a:r>
            <a:r>
              <a:rPr lang="ar-MA" sz="4000" dirty="0" smtClean="0"/>
              <a:t>تجوز ممارسة  </a:t>
            </a:r>
            <a:r>
              <a:rPr lang="ar-MA" sz="4000" dirty="0"/>
              <a:t>حق الدفاع الشرعي في الجريمة المستمرة </a:t>
            </a:r>
            <a:r>
              <a:rPr lang="ar-MA" sz="4000" dirty="0" smtClean="0"/>
              <a:t>لأن هدف المدافع  يرتبط بإنهاء حالة الاعتداء أي وضع حد لاستمرار الجريمة (كالذي </a:t>
            </a:r>
            <a:r>
              <a:rPr lang="ar-MA" sz="4000" dirty="0"/>
              <a:t>يكون </a:t>
            </a:r>
            <a:r>
              <a:rPr lang="ar-MA" sz="4000" dirty="0" smtClean="0"/>
              <a:t>محبوسا </a:t>
            </a:r>
            <a:r>
              <a:rPr lang="ar-MA" sz="4000" dirty="0"/>
              <a:t>بدون حق من طرف شخص أو عصابة إجرامية </a:t>
            </a:r>
            <a:r>
              <a:rPr lang="ar-MA" sz="4000" dirty="0" smtClean="0"/>
              <a:t>ويدافع عن نفسه قصد تخليصها من </a:t>
            </a:r>
            <a:r>
              <a:rPr lang="ar-MA" sz="4000" dirty="0"/>
              <a:t>هذا </a:t>
            </a:r>
            <a:r>
              <a:rPr lang="ar-MA" sz="4000" dirty="0" smtClean="0"/>
              <a:t>الاعتداء الذي يتمثل في حبسه دون وجه حق .)</a:t>
            </a:r>
            <a:endParaRPr lang="ar-MA" sz="4000" dirty="0"/>
          </a:p>
        </p:txBody>
      </p:sp>
    </p:spTree>
    <p:extLst>
      <p:ext uri="{BB962C8B-B14F-4D97-AF65-F5344CB8AC3E}">
        <p14:creationId xmlns:p14="http://schemas.microsoft.com/office/powerpoint/2010/main" val="279681622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1056068"/>
            <a:ext cx="8596668" cy="283336"/>
          </a:xfrm>
        </p:spPr>
        <p:txBody>
          <a:bodyPr>
            <a:normAutofit fontScale="90000"/>
          </a:bodyPr>
          <a:lstStyle/>
          <a:p>
            <a:endParaRPr lang="fr-FR" dirty="0"/>
          </a:p>
        </p:txBody>
      </p:sp>
      <p:sp>
        <p:nvSpPr>
          <p:cNvPr id="3" name="Espace réservé du contenu 2"/>
          <p:cNvSpPr>
            <a:spLocks noGrp="1"/>
          </p:cNvSpPr>
          <p:nvPr>
            <p:ph idx="1"/>
          </p:nvPr>
        </p:nvSpPr>
        <p:spPr>
          <a:xfrm>
            <a:off x="1371600" y="462220"/>
            <a:ext cx="10032274" cy="5834077"/>
          </a:xfrm>
        </p:spPr>
        <p:txBody>
          <a:bodyPr>
            <a:normAutofit fontScale="92500" lnSpcReduction="10000"/>
          </a:bodyPr>
          <a:lstStyle/>
          <a:p>
            <a:pPr algn="r"/>
            <a:r>
              <a:rPr lang="ar-MA" b="1" dirty="0" smtClean="0">
                <a:solidFill>
                  <a:schemeClr val="accent2"/>
                </a:solidFill>
              </a:rPr>
              <a:t>التصنيف العائد للركن المادي للجريمة</a:t>
            </a:r>
            <a:endParaRPr lang="ar-MA" dirty="0"/>
          </a:p>
          <a:p>
            <a:pPr algn="r"/>
            <a:r>
              <a:rPr lang="ar-MA" b="1" dirty="0"/>
              <a:t>1-الجرائم الإيجابية والجرائم السلبية </a:t>
            </a:r>
            <a:endParaRPr lang="ar-MA" dirty="0"/>
          </a:p>
          <a:p>
            <a:pPr algn="r"/>
            <a:r>
              <a:rPr lang="ar-MA" b="1" dirty="0" smtClean="0"/>
              <a:t>الجرائم </a:t>
            </a:r>
            <a:r>
              <a:rPr lang="ar-MA" b="1" dirty="0"/>
              <a:t>الإيجابية </a:t>
            </a:r>
            <a:r>
              <a:rPr lang="ar-MA" b="1" dirty="0" smtClean="0"/>
              <a:t>:</a:t>
            </a:r>
            <a:endParaRPr lang="ar-MA" b="1" dirty="0"/>
          </a:p>
          <a:p>
            <a:pPr algn="r"/>
            <a:r>
              <a:rPr lang="ar-JO" dirty="0" smtClean="0"/>
              <a:t>فيها </a:t>
            </a:r>
            <a:r>
              <a:rPr lang="ar-MA" dirty="0" smtClean="0"/>
              <a:t>يقوم الفاعل </a:t>
            </a:r>
            <a:r>
              <a:rPr lang="ar-MA" dirty="0"/>
              <a:t>بنشاط إيجابي يكون مخالفا للقانون الجنائي ومعاقبا عليه كــــــ: </a:t>
            </a:r>
          </a:p>
          <a:p>
            <a:pPr algn="r"/>
            <a:r>
              <a:rPr lang="ar-MA" dirty="0" smtClean="0"/>
              <a:t>*الرشوة </a:t>
            </a:r>
            <a:r>
              <a:rPr lang="ar-MA" dirty="0"/>
              <a:t>/ * الفساد /  * القتل العمد</a:t>
            </a:r>
            <a:r>
              <a:rPr lang="ar-MA" dirty="0" smtClean="0"/>
              <a:t>.</a:t>
            </a:r>
            <a:endParaRPr lang="ar-MA" dirty="0"/>
          </a:p>
          <a:p>
            <a:pPr algn="r"/>
            <a:r>
              <a:rPr lang="ar-MA" b="1" dirty="0" smtClean="0"/>
              <a:t>الجرائم </a:t>
            </a:r>
            <a:r>
              <a:rPr lang="ar-MA" b="1" dirty="0"/>
              <a:t>السلبية :</a:t>
            </a:r>
          </a:p>
          <a:p>
            <a:pPr algn="r"/>
            <a:r>
              <a:rPr lang="ar-MA" dirty="0" smtClean="0"/>
              <a:t>أساسها الامتناع عن القيام بعمل يوجبه القانون كــــــ</a:t>
            </a:r>
            <a:r>
              <a:rPr lang="ar-MA" dirty="0"/>
              <a:t>:</a:t>
            </a:r>
          </a:p>
          <a:p>
            <a:pPr algn="r"/>
            <a:r>
              <a:rPr lang="fr-FR" dirty="0"/>
              <a:t>	</a:t>
            </a:r>
            <a:r>
              <a:rPr lang="ar-MA" dirty="0"/>
              <a:t>الامتناع عن أداء النفقة.</a:t>
            </a:r>
          </a:p>
          <a:p>
            <a:pPr algn="r"/>
            <a:r>
              <a:rPr lang="fr-FR" dirty="0"/>
              <a:t>	</a:t>
            </a:r>
            <a:r>
              <a:rPr lang="ar-MA" dirty="0"/>
              <a:t>امتناع الشاهد من أداء الشهادة.</a:t>
            </a:r>
          </a:p>
          <a:p>
            <a:pPr marL="0" indent="0" algn="r">
              <a:buNone/>
            </a:pPr>
            <a:r>
              <a:rPr lang="fr-FR" dirty="0"/>
              <a:t>	</a:t>
            </a:r>
            <a:r>
              <a:rPr lang="ar-MA" dirty="0" smtClean="0"/>
              <a:t>عدم </a:t>
            </a:r>
            <a:r>
              <a:rPr lang="ar-MA" dirty="0"/>
              <a:t>التصريح بالمواليد الجدد داخل الأجل </a:t>
            </a:r>
            <a:r>
              <a:rPr lang="ar-MA" dirty="0" smtClean="0"/>
              <a:t>القانوني</a:t>
            </a:r>
          </a:p>
          <a:p>
            <a:pPr marL="0" indent="0" algn="r">
              <a:buNone/>
            </a:pPr>
            <a:r>
              <a:rPr lang="ar-MA" dirty="0" smtClean="0"/>
              <a:t>الامتناع عن تقديم المساعدة لشخص في خطر (الفصل 430 من ق ج )</a:t>
            </a:r>
            <a:endParaRPr lang="ar-MA" dirty="0"/>
          </a:p>
          <a:p>
            <a:endParaRPr lang="ar-MA" dirty="0"/>
          </a:p>
        </p:txBody>
      </p:sp>
    </p:spTree>
    <p:extLst>
      <p:ext uri="{BB962C8B-B14F-4D97-AF65-F5344CB8AC3E}">
        <p14:creationId xmlns:p14="http://schemas.microsoft.com/office/powerpoint/2010/main" val="213501090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1143000"/>
            <a:ext cx="10972800" cy="555171"/>
          </a:xfrm>
        </p:spPr>
        <p:txBody>
          <a:bodyPr>
            <a:normAutofit fontScale="90000"/>
          </a:bodyPr>
          <a:lstStyle/>
          <a:p>
            <a:endParaRPr lang="fr-FR" dirty="0"/>
          </a:p>
        </p:txBody>
      </p:sp>
      <p:sp>
        <p:nvSpPr>
          <p:cNvPr id="3" name="Espace réservé du contenu 2"/>
          <p:cNvSpPr>
            <a:spLocks noGrp="1"/>
          </p:cNvSpPr>
          <p:nvPr>
            <p:ph idx="1"/>
          </p:nvPr>
        </p:nvSpPr>
        <p:spPr>
          <a:xfrm>
            <a:off x="609600" y="627016"/>
            <a:ext cx="11003280" cy="5499153"/>
          </a:xfrm>
        </p:spPr>
        <p:txBody>
          <a:bodyPr>
            <a:normAutofit lnSpcReduction="10000"/>
          </a:bodyPr>
          <a:lstStyle/>
          <a:p>
            <a:pPr algn="r"/>
            <a:r>
              <a:rPr lang="ar-MA" dirty="0"/>
              <a:t>2- </a:t>
            </a:r>
            <a:r>
              <a:rPr lang="ar-MA" b="1" dirty="0"/>
              <a:t>الجرائم الشكلية والجرائم </a:t>
            </a:r>
            <a:r>
              <a:rPr lang="ar-MA" b="1" dirty="0" smtClean="0"/>
              <a:t>المادية</a:t>
            </a:r>
            <a:endParaRPr lang="ar-MA" dirty="0"/>
          </a:p>
          <a:p>
            <a:pPr marL="0" indent="0" algn="r">
              <a:buNone/>
            </a:pPr>
            <a:r>
              <a:rPr lang="ar-MA" b="1" dirty="0" smtClean="0"/>
              <a:t>الجرائم </a:t>
            </a:r>
            <a:r>
              <a:rPr lang="ar-MA" b="1" dirty="0"/>
              <a:t>الشكلية </a:t>
            </a:r>
            <a:r>
              <a:rPr lang="ar-MA" dirty="0"/>
              <a:t>:</a:t>
            </a:r>
          </a:p>
          <a:p>
            <a:pPr algn="r"/>
            <a:r>
              <a:rPr lang="ar-MA" dirty="0"/>
              <a:t>وهي التي لا ينظر المشرع إلى ركنها </a:t>
            </a:r>
            <a:r>
              <a:rPr lang="ar-MA" dirty="0" smtClean="0"/>
              <a:t>المادي من حيث عنصر النتيجة  </a:t>
            </a:r>
            <a:r>
              <a:rPr lang="ar-MA" dirty="0"/>
              <a:t>بقدر ما ينظر إلى الأخطار المحتملة التي تعرض مصالح أساسية في المجتمع للخطر كجريمة التسميم ، </a:t>
            </a:r>
            <a:r>
              <a:rPr lang="ar-MA" dirty="0" smtClean="0"/>
              <a:t>مخالفات المرور عموما  وكذلك حيازة السلاح بدون رخصة ....................كما </a:t>
            </a:r>
            <a:r>
              <a:rPr lang="ar-MA" dirty="0"/>
              <a:t>أن العلاقة السببية بين النشاط والجريمة غير واردة على الإطلاق</a:t>
            </a:r>
            <a:r>
              <a:rPr lang="ar-MA" dirty="0" smtClean="0"/>
              <a:t>.</a:t>
            </a:r>
            <a:endParaRPr lang="ar-MA" dirty="0"/>
          </a:p>
          <a:p>
            <a:pPr algn="r"/>
            <a:r>
              <a:rPr lang="ar-MA" b="1" dirty="0" smtClean="0"/>
              <a:t>الجرائم </a:t>
            </a:r>
            <a:r>
              <a:rPr lang="ar-MA" b="1" dirty="0"/>
              <a:t>المادية :</a:t>
            </a:r>
          </a:p>
          <a:p>
            <a:pPr algn="r"/>
            <a:r>
              <a:rPr lang="ar-MA" dirty="0"/>
              <a:t>هي التي </a:t>
            </a:r>
            <a:r>
              <a:rPr lang="ar-MA" dirty="0" smtClean="0"/>
              <a:t>يُتطلب </a:t>
            </a:r>
            <a:r>
              <a:rPr lang="ar-MA" dirty="0"/>
              <a:t>لقيام ركنها المادي </a:t>
            </a:r>
            <a:r>
              <a:rPr lang="ar-MA" dirty="0" smtClean="0"/>
              <a:t>تحقق </a:t>
            </a:r>
            <a:r>
              <a:rPr lang="ar-MA" dirty="0"/>
              <a:t>نتيجة إجرامية </a:t>
            </a:r>
            <a:r>
              <a:rPr lang="ar-MA" dirty="0" smtClean="0"/>
              <a:t> معينة كجريمة </a:t>
            </a:r>
            <a:r>
              <a:rPr lang="ar-MA" dirty="0"/>
              <a:t>القتل ، حيث يعد </a:t>
            </a:r>
            <a:r>
              <a:rPr lang="ar-MA" b="1" dirty="0"/>
              <a:t>إزهاق روح الضحية </a:t>
            </a:r>
            <a:r>
              <a:rPr lang="ar-MA" dirty="0"/>
              <a:t>هو النتيجة فيها ، </a:t>
            </a:r>
            <a:r>
              <a:rPr lang="ar-MA" dirty="0" smtClean="0"/>
              <a:t>ولابد فيها من قيام </a:t>
            </a:r>
            <a:r>
              <a:rPr lang="ar-MA" b="1" dirty="0"/>
              <a:t>علاقة السببية </a:t>
            </a:r>
            <a:r>
              <a:rPr lang="ar-MA" dirty="0"/>
              <a:t>بين نشاط الجاني والنتيجة </a:t>
            </a:r>
            <a:r>
              <a:rPr lang="ar-MA" dirty="0" smtClean="0"/>
              <a:t>الحاصلة .</a:t>
            </a:r>
            <a:endParaRPr lang="ar-MA" dirty="0"/>
          </a:p>
          <a:p>
            <a:pPr algn="r"/>
            <a:endParaRPr lang="fr-FR" dirty="0"/>
          </a:p>
        </p:txBody>
      </p:sp>
    </p:spTree>
    <p:extLst>
      <p:ext uri="{BB962C8B-B14F-4D97-AF65-F5344CB8AC3E}">
        <p14:creationId xmlns:p14="http://schemas.microsoft.com/office/powerpoint/2010/main" val="191858093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352697"/>
            <a:ext cx="10972800" cy="45719"/>
          </a:xfrm>
        </p:spPr>
        <p:txBody>
          <a:bodyPr>
            <a:normAutofit fontScale="90000"/>
          </a:bodyPr>
          <a:lstStyle/>
          <a:p>
            <a:endParaRPr lang="fr-FR" dirty="0"/>
          </a:p>
        </p:txBody>
      </p:sp>
      <p:sp>
        <p:nvSpPr>
          <p:cNvPr id="3" name="Espace réservé du contenu 2"/>
          <p:cNvSpPr>
            <a:spLocks noGrp="1"/>
          </p:cNvSpPr>
          <p:nvPr>
            <p:ph idx="1"/>
          </p:nvPr>
        </p:nvSpPr>
        <p:spPr>
          <a:xfrm>
            <a:off x="609600" y="470264"/>
            <a:ext cx="10972800" cy="5655906"/>
          </a:xfrm>
        </p:spPr>
        <p:txBody>
          <a:bodyPr>
            <a:normAutofit lnSpcReduction="10000"/>
          </a:bodyPr>
          <a:lstStyle/>
          <a:p>
            <a:pPr algn="r"/>
            <a:r>
              <a:rPr lang="ar-MA" dirty="0"/>
              <a:t>-</a:t>
            </a:r>
            <a:r>
              <a:rPr lang="ar-MA" b="1" dirty="0"/>
              <a:t>الجرائم البسيطة والجرائم </a:t>
            </a:r>
            <a:r>
              <a:rPr lang="ar-MA" b="1" dirty="0" smtClean="0"/>
              <a:t>الاعتيادية</a:t>
            </a:r>
            <a:endParaRPr lang="ar-JO" b="1" dirty="0" smtClean="0"/>
          </a:p>
          <a:p>
            <a:pPr algn="r"/>
            <a:r>
              <a:rPr lang="ar-MA" b="1" dirty="0" smtClean="0"/>
              <a:t>الجرائم </a:t>
            </a:r>
            <a:r>
              <a:rPr lang="ar-MA" b="1" dirty="0"/>
              <a:t>البسيطة </a:t>
            </a:r>
            <a:r>
              <a:rPr lang="ar-MA" dirty="0"/>
              <a:t>:</a:t>
            </a:r>
          </a:p>
          <a:p>
            <a:pPr algn="r"/>
            <a:r>
              <a:rPr lang="ar-MA" dirty="0"/>
              <a:t>وهي التي يسأل ويعاقب عنها الفاعل </a:t>
            </a:r>
            <a:r>
              <a:rPr lang="ar-MA" b="1" dirty="0">
                <a:solidFill>
                  <a:schemeClr val="accent2"/>
                </a:solidFill>
              </a:rPr>
              <a:t>بمجرد إتيانه للنشاط المحظور مرة واحدة</a:t>
            </a:r>
            <a:r>
              <a:rPr lang="ar-MA" dirty="0"/>
              <a:t> دون تكراره كــــــ:</a:t>
            </a:r>
          </a:p>
          <a:p>
            <a:pPr algn="r"/>
            <a:r>
              <a:rPr lang="ar-MA" dirty="0"/>
              <a:t>*السرقة / * الفساد /  *الخيانة.</a:t>
            </a:r>
          </a:p>
          <a:p>
            <a:pPr algn="r"/>
            <a:r>
              <a:rPr lang="ar-MA" b="1" dirty="0" smtClean="0"/>
              <a:t>الجرائم </a:t>
            </a:r>
            <a:r>
              <a:rPr lang="ar-MA" b="1" dirty="0"/>
              <a:t>الاعتيادية </a:t>
            </a:r>
            <a:r>
              <a:rPr lang="ar-MA" dirty="0"/>
              <a:t>:</a:t>
            </a:r>
          </a:p>
          <a:p>
            <a:pPr algn="r"/>
            <a:r>
              <a:rPr lang="ar-MA" dirty="0"/>
              <a:t>وهي الجرائم التي </a:t>
            </a:r>
            <a:r>
              <a:rPr lang="ar-MA" dirty="0" smtClean="0"/>
              <a:t>يشترط لقيامها والعقاب عليها اعتياد الفاعل على إتيان نشاط </a:t>
            </a:r>
            <a:r>
              <a:rPr lang="ar-JO" dirty="0" smtClean="0"/>
              <a:t>إ</a:t>
            </a:r>
            <a:r>
              <a:rPr lang="ar-MA" dirty="0" smtClean="0"/>
              <a:t>جرامي معين ( إيجابيا كان أم سلبيا ) فلا يسأل إلا إذا ارتكبه أكثر من مرة ومثالها </a:t>
            </a:r>
            <a:r>
              <a:rPr lang="ar-MA" b="1" dirty="0" smtClean="0">
                <a:solidFill>
                  <a:schemeClr val="accent2"/>
                </a:solidFill>
              </a:rPr>
              <a:t>جريمة التسول وكذا الادعاء بغير حق للقب أو لميزة شرفية </a:t>
            </a:r>
            <a:r>
              <a:rPr lang="ar-JO" b="1" dirty="0" smtClean="0"/>
              <a:t>(</a:t>
            </a:r>
            <a:r>
              <a:rPr lang="ar-JO" dirty="0" smtClean="0"/>
              <a:t>الفصل</a:t>
            </a:r>
            <a:r>
              <a:rPr lang="ar-MA" dirty="0" smtClean="0"/>
              <a:t> 383</a:t>
            </a:r>
            <a:r>
              <a:rPr lang="ar-JO" dirty="0" smtClean="0"/>
              <a:t> )من</a:t>
            </a:r>
            <a:r>
              <a:rPr lang="ar-MA" dirty="0" smtClean="0"/>
              <a:t> ق </a:t>
            </a:r>
            <a:r>
              <a:rPr lang="ar-MA" dirty="0" err="1" smtClean="0"/>
              <a:t>ج</a:t>
            </a:r>
            <a:r>
              <a:rPr lang="ar-MA" b="1" dirty="0" smtClean="0"/>
              <a:t>...........</a:t>
            </a:r>
            <a:r>
              <a:rPr lang="ar-MA" dirty="0" smtClean="0"/>
              <a:t>فالعقاب على هذه الجرائم مرتبط بتكرار هذه الجرائم أكثر من مرة حيث تصير عادة مألوفة لديه . </a:t>
            </a:r>
            <a:endParaRPr lang="ar-MA" dirty="0"/>
          </a:p>
          <a:p>
            <a:endParaRPr lang="ar-MA" dirty="0"/>
          </a:p>
          <a:p>
            <a:endParaRPr lang="ar-MA" dirty="0"/>
          </a:p>
          <a:p>
            <a:endParaRPr lang="fr-FR" dirty="0"/>
          </a:p>
        </p:txBody>
      </p:sp>
    </p:spTree>
    <p:extLst>
      <p:ext uri="{BB962C8B-B14F-4D97-AF65-F5344CB8AC3E}">
        <p14:creationId xmlns:p14="http://schemas.microsoft.com/office/powerpoint/2010/main" val="71865278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883399" y="-2704562"/>
            <a:ext cx="8596668" cy="1678546"/>
          </a:xfrm>
        </p:spPr>
        <p:txBody>
          <a:bodyPr>
            <a:normAutofit/>
          </a:bodyPr>
          <a:lstStyle/>
          <a:p>
            <a:endParaRPr lang="fr-FR" dirty="0"/>
          </a:p>
        </p:txBody>
      </p:sp>
      <p:sp>
        <p:nvSpPr>
          <p:cNvPr id="3" name="Espace réservé du contenu 2"/>
          <p:cNvSpPr>
            <a:spLocks noGrp="1"/>
          </p:cNvSpPr>
          <p:nvPr>
            <p:ph idx="1"/>
          </p:nvPr>
        </p:nvSpPr>
        <p:spPr>
          <a:xfrm>
            <a:off x="883398" y="437883"/>
            <a:ext cx="10794795" cy="6286060"/>
          </a:xfrm>
        </p:spPr>
        <p:txBody>
          <a:bodyPr>
            <a:normAutofit/>
          </a:bodyPr>
          <a:lstStyle/>
          <a:p>
            <a:pPr algn="r"/>
            <a:r>
              <a:rPr lang="ar-MA" dirty="0" smtClean="0"/>
              <a:t> </a:t>
            </a:r>
            <a:r>
              <a:rPr lang="ar-MA" sz="2800" b="1" dirty="0"/>
              <a:t>الأحكام العامة العائدة </a:t>
            </a:r>
            <a:r>
              <a:rPr lang="ar-MA" sz="2800" b="1" dirty="0" smtClean="0"/>
              <a:t>للمجرم</a:t>
            </a:r>
            <a:endParaRPr lang="ar-MA" sz="2800" dirty="0"/>
          </a:p>
          <a:p>
            <a:pPr algn="r"/>
            <a:r>
              <a:rPr lang="ar-MA" sz="2800" b="1" dirty="0" smtClean="0">
                <a:solidFill>
                  <a:srgbClr val="0070C0"/>
                </a:solidFill>
              </a:rPr>
              <a:t>المسؤولية الجنائية</a:t>
            </a:r>
            <a:endParaRPr lang="ar-MA" sz="2800" dirty="0"/>
          </a:p>
          <a:p>
            <a:pPr algn="r"/>
            <a:r>
              <a:rPr lang="ar-MA" sz="2800" dirty="0" smtClean="0"/>
              <a:t>تقوم المسؤولية </a:t>
            </a:r>
            <a:r>
              <a:rPr lang="ar-JO" sz="2800" dirty="0" err="1" smtClean="0"/>
              <a:t>ال</a:t>
            </a:r>
            <a:r>
              <a:rPr lang="ar-MA" sz="2800" dirty="0" smtClean="0"/>
              <a:t>ج</a:t>
            </a:r>
            <a:r>
              <a:rPr lang="ar-JO" sz="2800" dirty="0" smtClean="0"/>
              <a:t>نائية</a:t>
            </a:r>
            <a:r>
              <a:rPr lang="ar-MA" sz="2800" dirty="0" smtClean="0"/>
              <a:t> على </a:t>
            </a:r>
            <a:r>
              <a:rPr lang="ar-MA" sz="2800" dirty="0"/>
              <a:t>أساس تحمل الفاعل للجزاء  </a:t>
            </a:r>
            <a:r>
              <a:rPr lang="ar-MA" sz="2800" dirty="0" smtClean="0"/>
              <a:t>الجنائي الذي </a:t>
            </a:r>
            <a:r>
              <a:rPr lang="ar-MA" sz="2800" dirty="0"/>
              <a:t>تفرضه القواعد القانونية الجنائية بسبب خرقه للأحكام التي تقررها هذه </a:t>
            </a:r>
            <a:r>
              <a:rPr lang="ar-MA" sz="2800" dirty="0" smtClean="0"/>
              <a:t>الأخيرة .</a:t>
            </a:r>
            <a:endParaRPr lang="ar-JO" sz="2800" dirty="0" smtClean="0"/>
          </a:p>
          <a:p>
            <a:pPr algn="r"/>
            <a:r>
              <a:rPr lang="ar-MA" sz="2800" b="1" dirty="0" smtClean="0">
                <a:solidFill>
                  <a:srgbClr val="0070C0"/>
                </a:solidFill>
              </a:rPr>
              <a:t>نطاق </a:t>
            </a:r>
            <a:r>
              <a:rPr lang="ar-MA" sz="2800" b="1" dirty="0">
                <a:solidFill>
                  <a:srgbClr val="0070C0"/>
                </a:solidFill>
              </a:rPr>
              <a:t>المسؤولية </a:t>
            </a:r>
            <a:r>
              <a:rPr lang="ar-MA" sz="2800" b="1" dirty="0" smtClean="0">
                <a:solidFill>
                  <a:srgbClr val="0070C0"/>
                </a:solidFill>
              </a:rPr>
              <a:t>الجنائية</a:t>
            </a:r>
            <a:endParaRPr lang="ar-MA" sz="2800" b="1" dirty="0">
              <a:solidFill>
                <a:srgbClr val="0070C0"/>
              </a:solidFill>
            </a:endParaRPr>
          </a:p>
          <a:p>
            <a:pPr algn="r"/>
            <a:r>
              <a:rPr lang="ar-MA" sz="2800" dirty="0"/>
              <a:t>1-التمييز بين المسؤولية الجنائية والمسؤولية المدنية :</a:t>
            </a:r>
          </a:p>
          <a:p>
            <a:pPr algn="r"/>
            <a:r>
              <a:rPr lang="ar-MA" sz="2800" b="1" dirty="0" smtClean="0"/>
              <a:t>المسؤولية </a:t>
            </a:r>
            <a:r>
              <a:rPr lang="ar-MA" sz="2800" b="1" dirty="0"/>
              <a:t>الجنائية </a:t>
            </a:r>
            <a:r>
              <a:rPr lang="ar-MA" sz="2800" dirty="0"/>
              <a:t>:</a:t>
            </a:r>
          </a:p>
          <a:p>
            <a:pPr algn="r"/>
            <a:r>
              <a:rPr lang="ar-MA" sz="2800" dirty="0"/>
              <a:t>تترتب على الإمساك عن </a:t>
            </a:r>
            <a:r>
              <a:rPr lang="ar-MA" sz="2800" dirty="0" smtClean="0"/>
              <a:t>عمل يوجب القانون الجنائي القيام به  </a:t>
            </a:r>
            <a:r>
              <a:rPr lang="ar-MA" sz="2800" dirty="0"/>
              <a:t>أو </a:t>
            </a:r>
            <a:r>
              <a:rPr lang="ar-MA" sz="2800" dirty="0" smtClean="0"/>
              <a:t>إتيان أفعال تحظرها القوانين الجنائية </a:t>
            </a:r>
            <a:r>
              <a:rPr lang="ar-MA" sz="2800" dirty="0"/>
              <a:t>، </a:t>
            </a:r>
            <a:r>
              <a:rPr lang="ar-MA" sz="2800" dirty="0" smtClean="0"/>
              <a:t>وتعاقب عليها بسبب ما تلحق </a:t>
            </a:r>
            <a:r>
              <a:rPr lang="ar-MA" sz="2800" dirty="0"/>
              <a:t>من </a:t>
            </a:r>
            <a:r>
              <a:rPr lang="ar-MA" sz="2800" dirty="0" smtClean="0"/>
              <a:t>أضرار </a:t>
            </a:r>
            <a:r>
              <a:rPr lang="ar-MA" sz="2800" dirty="0"/>
              <a:t>بالمجتمع </a:t>
            </a:r>
            <a:r>
              <a:rPr lang="ar-MA" sz="2800" dirty="0" smtClean="0"/>
              <a:t>بكامله ولا تترتب إلا بموجب أحكام قضائية .</a:t>
            </a:r>
          </a:p>
          <a:p>
            <a:pPr algn="r">
              <a:buNone/>
            </a:pPr>
            <a:r>
              <a:rPr lang="fr-FR" sz="3200" dirty="0" smtClean="0"/>
              <a:t>	</a:t>
            </a:r>
            <a:endParaRPr lang="ar-MA" dirty="0"/>
          </a:p>
          <a:p>
            <a:endParaRPr lang="fr-FR" dirty="0"/>
          </a:p>
        </p:txBody>
      </p:sp>
    </p:spTree>
    <p:extLst>
      <p:ext uri="{BB962C8B-B14F-4D97-AF65-F5344CB8AC3E}">
        <p14:creationId xmlns:p14="http://schemas.microsoft.com/office/powerpoint/2010/main" val="3868418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349151" y="339604"/>
            <a:ext cx="8596668" cy="1320800"/>
          </a:xfrm>
        </p:spPr>
        <p:txBody>
          <a:bodyPr>
            <a:normAutofit/>
          </a:bodyPr>
          <a:lstStyle/>
          <a:p>
            <a:pPr algn="r"/>
            <a:r>
              <a:rPr lang="ar-MA" sz="2400" b="1" dirty="0" smtClean="0">
                <a:solidFill>
                  <a:schemeClr val="accent3">
                    <a:lumMod val="75000"/>
                  </a:schemeClr>
                </a:solidFill>
              </a:rPr>
              <a:t>علم الحياة الجنائ</a:t>
            </a:r>
            <a:r>
              <a:rPr lang="ar-MA" sz="2400" b="1" dirty="0">
                <a:solidFill>
                  <a:schemeClr val="accent3">
                    <a:lumMod val="75000"/>
                  </a:schemeClr>
                </a:solidFill>
              </a:rPr>
              <a:t>ي</a:t>
            </a:r>
            <a:r>
              <a:rPr lang="fr-FR" sz="2400" b="1" dirty="0" smtClean="0">
                <a:solidFill>
                  <a:schemeClr val="accent3">
                    <a:lumMod val="75000"/>
                  </a:schemeClr>
                </a:solidFill>
              </a:rPr>
              <a:t>     </a:t>
            </a:r>
            <a:endParaRPr lang="fr-FR" sz="2400" b="1" dirty="0">
              <a:solidFill>
                <a:schemeClr val="accent3">
                  <a:lumMod val="75000"/>
                </a:schemeClr>
              </a:solidFill>
            </a:endParaRPr>
          </a:p>
        </p:txBody>
      </p:sp>
      <p:sp>
        <p:nvSpPr>
          <p:cNvPr id="3" name="Espace réservé du contenu 2"/>
          <p:cNvSpPr>
            <a:spLocks noGrp="1"/>
          </p:cNvSpPr>
          <p:nvPr>
            <p:ph idx="1"/>
          </p:nvPr>
        </p:nvSpPr>
        <p:spPr>
          <a:xfrm>
            <a:off x="1574151" y="1149531"/>
            <a:ext cx="10352238" cy="5408024"/>
          </a:xfrm>
        </p:spPr>
        <p:txBody>
          <a:bodyPr>
            <a:normAutofit fontScale="25000" lnSpcReduction="20000"/>
          </a:bodyPr>
          <a:lstStyle/>
          <a:p>
            <a:pPr algn="r"/>
            <a:endParaRPr lang="ar-JO" dirty="0" smtClean="0"/>
          </a:p>
          <a:p>
            <a:pPr algn="r">
              <a:buNone/>
            </a:pPr>
            <a:endParaRPr lang="ar-JO" dirty="0"/>
          </a:p>
          <a:p>
            <a:pPr algn="r">
              <a:buNone/>
            </a:pPr>
            <a:r>
              <a:rPr lang="fr-FR" dirty="0" smtClean="0"/>
              <a:t> –</a:t>
            </a:r>
            <a:r>
              <a:rPr lang="ar-MA" sz="9600" dirty="0" smtClean="0"/>
              <a:t>ويهتم </a:t>
            </a:r>
            <a:r>
              <a:rPr lang="ar-MA" sz="9600" dirty="0"/>
              <a:t>بدراسة وظائف </a:t>
            </a:r>
            <a:r>
              <a:rPr lang="ar-MA" sz="9600" dirty="0" smtClean="0"/>
              <a:t>الأعضاء</a:t>
            </a:r>
            <a:r>
              <a:rPr lang="ar-JO" sz="9600" dirty="0"/>
              <a:t> </a:t>
            </a:r>
            <a:r>
              <a:rPr lang="ar-JO" sz="9600" dirty="0" err="1" smtClean="0"/>
              <a:t>وط</a:t>
            </a:r>
            <a:r>
              <a:rPr lang="ar-MA" sz="9600" dirty="0" smtClean="0"/>
              <a:t>بيعتها </a:t>
            </a:r>
            <a:r>
              <a:rPr lang="ar-MA" sz="9600" dirty="0"/>
              <a:t>في التأثير في السلوك الإجرامي وتأثير الافرازات الغددية في الجهاز العصبي والعقلي للإنسان ويعنى بصفة خاصة بدراسة عوامل الوراثة ومدى تأثيرها في السوك المنحرف وقد تأثر الطبيب </a:t>
            </a:r>
            <a:r>
              <a:rPr lang="ar-MA" sz="9600" dirty="0" err="1"/>
              <a:t>لومبروزو</a:t>
            </a:r>
            <a:r>
              <a:rPr lang="ar-MA" sz="9600" dirty="0"/>
              <a:t> في دراسته للمجرم بهذا الجانب من خلال ما أطلق عليه الانحطاطية البيولوجية. </a:t>
            </a:r>
          </a:p>
          <a:p>
            <a:pPr algn="r"/>
            <a:r>
              <a:rPr lang="ar-MA" sz="9600" b="1" dirty="0" smtClean="0">
                <a:solidFill>
                  <a:schemeClr val="accent3">
                    <a:lumMod val="75000"/>
                  </a:schemeClr>
                </a:solidFill>
              </a:rPr>
              <a:t>علم </a:t>
            </a:r>
            <a:r>
              <a:rPr lang="ar-MA" sz="9600" b="1" dirty="0">
                <a:solidFill>
                  <a:schemeClr val="accent3">
                    <a:lumMod val="75000"/>
                  </a:schemeClr>
                </a:solidFill>
              </a:rPr>
              <a:t>النفس الجنائي </a:t>
            </a:r>
            <a:r>
              <a:rPr lang="ar-MA" sz="9600" dirty="0"/>
              <a:t>:</a:t>
            </a:r>
          </a:p>
          <a:p>
            <a:pPr lvl="3" algn="r">
              <a:buNone/>
            </a:pPr>
            <a:r>
              <a:rPr lang="ar-MA" sz="9600" dirty="0"/>
              <a:t>و يبحث في العوامل النفسية المرتبطة بالمجرم كالانحرافات في بعض الغرائز والعواطف والحساسية المفرطة وأهمية هذا العلم تظهر في تحديد المسؤولية الجنائية وتحديد نوع العقوبة(من خلال عنصر الخطورة الاجرامية)</a:t>
            </a:r>
          </a:p>
          <a:p>
            <a:pPr marL="3657600" lvl="8" indent="0" algn="r">
              <a:buNone/>
            </a:pPr>
            <a:r>
              <a:rPr lang="ar-MA" sz="9000" b="1" dirty="0" smtClean="0">
                <a:solidFill>
                  <a:schemeClr val="accent3">
                    <a:lumMod val="75000"/>
                  </a:schemeClr>
                </a:solidFill>
              </a:rPr>
              <a:t>علم</a:t>
            </a:r>
            <a:r>
              <a:rPr lang="ar-MA" sz="9000" dirty="0" smtClean="0">
                <a:solidFill>
                  <a:schemeClr val="accent3">
                    <a:lumMod val="75000"/>
                  </a:schemeClr>
                </a:solidFill>
              </a:rPr>
              <a:t> </a:t>
            </a:r>
            <a:r>
              <a:rPr lang="ar-MA" sz="9000" b="1" dirty="0">
                <a:solidFill>
                  <a:schemeClr val="accent3">
                    <a:lumMod val="75000"/>
                  </a:schemeClr>
                </a:solidFill>
              </a:rPr>
              <a:t>الاجتماع الجنائي </a:t>
            </a:r>
            <a:r>
              <a:rPr lang="ar-MA" sz="9000" dirty="0"/>
              <a:t>:</a:t>
            </a:r>
          </a:p>
          <a:p>
            <a:pPr algn="r"/>
            <a:r>
              <a:rPr lang="ar-MA" sz="9600" dirty="0" smtClean="0"/>
              <a:t>ويهتم بدراسة </a:t>
            </a:r>
            <a:r>
              <a:rPr lang="ar-MA" sz="9600" dirty="0"/>
              <a:t>البيئة التي ينشأ فيها الجانح </a:t>
            </a:r>
            <a:r>
              <a:rPr lang="ar-MA" sz="9600" dirty="0" smtClean="0"/>
              <a:t>باعتبارها </a:t>
            </a:r>
            <a:r>
              <a:rPr lang="ar-MA" sz="9600" dirty="0"/>
              <a:t>العامل الرئيسي الذي يدفعه نحو الجريمة ويقصد بالبيئة ( الأسرة / الوسط الاجتماعي / الظروف الاقتصادية / المستوى الثقافي /... ).</a:t>
            </a:r>
          </a:p>
          <a:p>
            <a:pPr algn="r"/>
            <a:r>
              <a:rPr lang="ar-MA" sz="9600" dirty="0" smtClean="0"/>
              <a:t>ويعد </a:t>
            </a:r>
            <a:r>
              <a:rPr lang="ar-MA" sz="9600" dirty="0" err="1" smtClean="0"/>
              <a:t>إنريكو</a:t>
            </a:r>
            <a:r>
              <a:rPr lang="ar-MA" sz="9600" dirty="0" smtClean="0"/>
              <a:t> فيري من رواد هذا العلم.</a:t>
            </a:r>
            <a:endParaRPr lang="ar-MA" sz="9600" dirty="0"/>
          </a:p>
        </p:txBody>
      </p:sp>
    </p:spTree>
    <p:extLst>
      <p:ext uri="{BB962C8B-B14F-4D97-AF65-F5344CB8AC3E}">
        <p14:creationId xmlns:p14="http://schemas.microsoft.com/office/powerpoint/2010/main" val="359371470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824248"/>
            <a:ext cx="8596668" cy="321972"/>
          </a:xfrm>
        </p:spPr>
        <p:txBody>
          <a:bodyPr>
            <a:normAutofit fontScale="90000"/>
          </a:bodyPr>
          <a:lstStyle/>
          <a:p>
            <a:endParaRPr lang="fr-FR" dirty="0"/>
          </a:p>
        </p:txBody>
      </p:sp>
      <p:sp>
        <p:nvSpPr>
          <p:cNvPr id="3" name="Espace réservé du contenu 2"/>
          <p:cNvSpPr>
            <a:spLocks noGrp="1"/>
          </p:cNvSpPr>
          <p:nvPr>
            <p:ph idx="1"/>
          </p:nvPr>
        </p:nvSpPr>
        <p:spPr>
          <a:xfrm>
            <a:off x="1939467" y="378823"/>
            <a:ext cx="9660350" cy="5404962"/>
          </a:xfrm>
        </p:spPr>
        <p:txBody>
          <a:bodyPr>
            <a:normAutofit fontScale="70000" lnSpcReduction="20000"/>
          </a:bodyPr>
          <a:lstStyle/>
          <a:p>
            <a:pPr algn="r"/>
            <a:r>
              <a:rPr lang="ar-MA" b="1" dirty="0" smtClean="0"/>
              <a:t> </a:t>
            </a:r>
            <a:r>
              <a:rPr lang="ar-MA" sz="3400" b="1" dirty="0"/>
              <a:t>المسؤولية المدنية </a:t>
            </a:r>
            <a:r>
              <a:rPr lang="ar-MA" sz="3400" dirty="0"/>
              <a:t>:</a:t>
            </a:r>
          </a:p>
          <a:p>
            <a:pPr algn="r"/>
            <a:r>
              <a:rPr lang="ar-MA" sz="3400" dirty="0"/>
              <a:t>تترتب عن إخلال الشخص </a:t>
            </a:r>
            <a:r>
              <a:rPr lang="ar-MA" sz="3400" b="1" dirty="0"/>
              <a:t>بالتزام عقدي أو قانوني </a:t>
            </a:r>
            <a:r>
              <a:rPr lang="ar-MA" sz="3400" dirty="0"/>
              <a:t>يؤدي إلى الإضرار بالغير والنتيجة </a:t>
            </a:r>
            <a:r>
              <a:rPr lang="ar-JO" sz="3400" dirty="0" smtClean="0"/>
              <a:t>أو</a:t>
            </a:r>
            <a:r>
              <a:rPr lang="ar-MA" sz="3400" dirty="0" smtClean="0"/>
              <a:t> </a:t>
            </a:r>
            <a:endParaRPr lang="ar-MA" sz="3400" dirty="0"/>
          </a:p>
          <a:p>
            <a:pPr algn="r"/>
            <a:r>
              <a:rPr lang="fr-FR" sz="3400" dirty="0"/>
              <a:t>	</a:t>
            </a:r>
            <a:r>
              <a:rPr lang="ar-MA" sz="3400" dirty="0"/>
              <a:t>الجزاء </a:t>
            </a:r>
            <a:r>
              <a:rPr lang="ar-MA" sz="3400" dirty="0" smtClean="0"/>
              <a:t>فيها يكون </a:t>
            </a:r>
            <a:r>
              <a:rPr lang="ar-MA" sz="3400" b="1" dirty="0"/>
              <a:t>تعويضا</a:t>
            </a:r>
            <a:r>
              <a:rPr lang="ar-MA" sz="3400" dirty="0"/>
              <a:t> دون أن </a:t>
            </a:r>
            <a:r>
              <a:rPr lang="ar-MA" sz="3400" dirty="0" smtClean="0"/>
              <a:t>يصل الأمر إلى تقييد </a:t>
            </a:r>
            <a:r>
              <a:rPr lang="ar-MA" sz="3400" dirty="0"/>
              <a:t>حريته أو القضاء على حياته</a:t>
            </a:r>
            <a:r>
              <a:rPr lang="ar-MA" sz="3400" dirty="0" smtClean="0"/>
              <a:t>.</a:t>
            </a:r>
            <a:endParaRPr lang="ar-MA" sz="3400" dirty="0"/>
          </a:p>
          <a:p>
            <a:pPr algn="r"/>
            <a:r>
              <a:rPr lang="fr-FR" sz="3400" dirty="0"/>
              <a:t>	</a:t>
            </a:r>
            <a:r>
              <a:rPr lang="ar-MA" sz="3400" dirty="0"/>
              <a:t>للمضرور الحق وحده في رفع دعوى التعويض عن الضرر.</a:t>
            </a:r>
          </a:p>
          <a:p>
            <a:pPr marL="0" indent="0" algn="r">
              <a:buNone/>
            </a:pPr>
            <a:r>
              <a:rPr lang="ar-MA" sz="3400" b="1" dirty="0" smtClean="0"/>
              <a:t>المسؤولية </a:t>
            </a:r>
            <a:r>
              <a:rPr lang="ar-MA" sz="3400" b="1" dirty="0"/>
              <a:t>التأديبية</a:t>
            </a:r>
            <a:r>
              <a:rPr lang="ar-MA" sz="3400" dirty="0"/>
              <a:t>:</a:t>
            </a:r>
          </a:p>
          <a:p>
            <a:pPr algn="r"/>
            <a:r>
              <a:rPr lang="ar-MA" sz="3400" dirty="0" smtClean="0"/>
              <a:t>تقوم </a:t>
            </a:r>
            <a:r>
              <a:rPr lang="ar-MA" sz="3400" dirty="0"/>
              <a:t>فقط على </a:t>
            </a:r>
            <a:r>
              <a:rPr lang="ar-MA" sz="3400" b="1" dirty="0"/>
              <a:t>خطأ مصلحي </a:t>
            </a:r>
            <a:r>
              <a:rPr lang="ar-MA" sz="3400" dirty="0"/>
              <a:t>للموظف أو المؤدب عموما ، كما أن تقرير المساءلة التأديبية يرجع إلى </a:t>
            </a:r>
            <a:r>
              <a:rPr lang="ar-MA" sz="3400" dirty="0" smtClean="0"/>
              <a:t>هي</a:t>
            </a:r>
            <a:r>
              <a:rPr lang="ar-JO" sz="3400" dirty="0" smtClean="0"/>
              <a:t>آ</a:t>
            </a:r>
            <a:r>
              <a:rPr lang="ar-MA" sz="3400" dirty="0" smtClean="0"/>
              <a:t>ت </a:t>
            </a:r>
            <a:r>
              <a:rPr lang="ar-MA" sz="3400" dirty="0"/>
              <a:t>غير قضائية كــــ:</a:t>
            </a:r>
          </a:p>
          <a:p>
            <a:pPr algn="r"/>
            <a:r>
              <a:rPr lang="ar-MA" sz="3400" dirty="0" smtClean="0"/>
              <a:t>مجلس </a:t>
            </a:r>
            <a:r>
              <a:rPr lang="ar-MA" sz="3400" dirty="0"/>
              <a:t>الجامعة </a:t>
            </a:r>
            <a:r>
              <a:rPr lang="ar-MA" sz="3400" dirty="0" smtClean="0"/>
              <a:t>/مجلس </a:t>
            </a:r>
            <a:r>
              <a:rPr lang="ar-MA" sz="3400" dirty="0"/>
              <a:t>الكلية / </a:t>
            </a:r>
            <a:r>
              <a:rPr lang="ar-MA" sz="3400" dirty="0" smtClean="0"/>
              <a:t>مجلس </a:t>
            </a:r>
            <a:r>
              <a:rPr lang="ar-MA" sz="3400" dirty="0"/>
              <a:t>النقابة / </a:t>
            </a:r>
            <a:r>
              <a:rPr lang="ar-MA" sz="3400" dirty="0" smtClean="0"/>
              <a:t>هي</a:t>
            </a:r>
            <a:r>
              <a:rPr lang="ar-JO" sz="3400" dirty="0" smtClean="0"/>
              <a:t>آ</a:t>
            </a:r>
            <a:r>
              <a:rPr lang="ar-MA" sz="3400" dirty="0" smtClean="0"/>
              <a:t>ت المحامين/...................</a:t>
            </a:r>
            <a:endParaRPr lang="ar-MA" sz="3400" dirty="0"/>
          </a:p>
          <a:p>
            <a:pPr algn="r"/>
            <a:endParaRPr lang="ar-MA" sz="3400" dirty="0"/>
          </a:p>
          <a:p>
            <a:pPr algn="r"/>
            <a:r>
              <a:rPr lang="ar-MA" sz="3400" b="1" dirty="0" smtClean="0">
                <a:solidFill>
                  <a:srgbClr val="00B050"/>
                </a:solidFill>
              </a:rPr>
              <a:t>الوقائع القانونية التي تترتب عنها المساءلة الجنائية </a:t>
            </a:r>
            <a:r>
              <a:rPr lang="ar-MA" sz="3400" dirty="0" smtClean="0"/>
              <a:t>:</a:t>
            </a:r>
            <a:endParaRPr lang="ar-MA" sz="3400" dirty="0"/>
          </a:p>
          <a:p>
            <a:pPr algn="r"/>
            <a:r>
              <a:rPr lang="ar-MA" sz="3400" dirty="0"/>
              <a:t>يسأل جنائيا في القانون المغربي كل شخص سليم العقل قادر على التمييز عن :</a:t>
            </a:r>
          </a:p>
          <a:p>
            <a:pPr algn="r"/>
            <a:r>
              <a:rPr lang="fr-FR" sz="3400" dirty="0"/>
              <a:t>	</a:t>
            </a:r>
            <a:r>
              <a:rPr lang="ar-MA" sz="3400" dirty="0"/>
              <a:t>الجرائم التي يرتكبها .</a:t>
            </a:r>
          </a:p>
          <a:p>
            <a:pPr algn="r"/>
            <a:r>
              <a:rPr lang="fr-FR" sz="3400" dirty="0"/>
              <a:t>	</a:t>
            </a:r>
            <a:r>
              <a:rPr lang="ar-MA" sz="3400" dirty="0"/>
              <a:t>محاولات الجنايات.</a:t>
            </a:r>
          </a:p>
          <a:p>
            <a:pPr algn="r"/>
            <a:r>
              <a:rPr lang="fr-FR" sz="3400" dirty="0"/>
              <a:t>	</a:t>
            </a:r>
            <a:r>
              <a:rPr lang="ar-MA" sz="3400" dirty="0"/>
              <a:t>الجنايات والجنح التي يكون مشاركا في ارتكابها.</a:t>
            </a:r>
          </a:p>
          <a:p>
            <a:endParaRPr lang="ar-MA" sz="3400" dirty="0"/>
          </a:p>
        </p:txBody>
      </p:sp>
    </p:spTree>
    <p:extLst>
      <p:ext uri="{BB962C8B-B14F-4D97-AF65-F5344CB8AC3E}">
        <p14:creationId xmlns:p14="http://schemas.microsoft.com/office/powerpoint/2010/main" val="330023961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1097280"/>
            <a:ext cx="10972800" cy="483326"/>
          </a:xfrm>
        </p:spPr>
        <p:txBody>
          <a:bodyPr>
            <a:normAutofit fontScale="90000"/>
          </a:bodyPr>
          <a:lstStyle/>
          <a:p>
            <a:endParaRPr lang="fr-FR" dirty="0"/>
          </a:p>
        </p:txBody>
      </p:sp>
      <p:sp>
        <p:nvSpPr>
          <p:cNvPr id="3" name="Espace réservé du contenu 2"/>
          <p:cNvSpPr>
            <a:spLocks noGrp="1"/>
          </p:cNvSpPr>
          <p:nvPr>
            <p:ph idx="1"/>
          </p:nvPr>
        </p:nvSpPr>
        <p:spPr>
          <a:xfrm>
            <a:off x="609599" y="457200"/>
            <a:ext cx="11421291" cy="4990011"/>
          </a:xfrm>
        </p:spPr>
        <p:txBody>
          <a:bodyPr>
            <a:normAutofit fontScale="92500" lnSpcReduction="10000"/>
          </a:bodyPr>
          <a:lstStyle/>
          <a:p>
            <a:pPr algn="r"/>
            <a:r>
              <a:rPr lang="ar-MA" sz="3000" b="1" dirty="0" smtClean="0">
                <a:solidFill>
                  <a:srgbClr val="7030A0"/>
                </a:solidFill>
              </a:rPr>
              <a:t>شخصية </a:t>
            </a:r>
            <a:r>
              <a:rPr lang="ar-MA" sz="3000" b="1" dirty="0">
                <a:solidFill>
                  <a:srgbClr val="7030A0"/>
                </a:solidFill>
              </a:rPr>
              <a:t>المسؤولية </a:t>
            </a:r>
            <a:r>
              <a:rPr lang="ar-MA" sz="3000" b="1" dirty="0" smtClean="0">
                <a:solidFill>
                  <a:srgbClr val="7030A0"/>
                </a:solidFill>
              </a:rPr>
              <a:t>الجنائية</a:t>
            </a:r>
            <a:endParaRPr lang="ar-MA" sz="3000" dirty="0"/>
          </a:p>
          <a:p>
            <a:pPr algn="r"/>
            <a:r>
              <a:rPr lang="ar-MA" sz="3000" dirty="0"/>
              <a:t>المسؤولية الجنائية هي </a:t>
            </a:r>
            <a:r>
              <a:rPr lang="ar-MA" sz="3000" b="1" dirty="0">
                <a:solidFill>
                  <a:srgbClr val="FF0000"/>
                </a:solidFill>
              </a:rPr>
              <a:t>مسؤولية شخصية </a:t>
            </a:r>
            <a:r>
              <a:rPr lang="ar-MA" sz="3000" dirty="0" smtClean="0"/>
              <a:t>( الفصل 132 من ق ج ) وهذا هو  </a:t>
            </a:r>
            <a:r>
              <a:rPr lang="ar-MA" sz="3000" dirty="0"/>
              <a:t>المبدأ العام ، </a:t>
            </a:r>
            <a:r>
              <a:rPr lang="ar-MA" sz="3000" dirty="0" smtClean="0"/>
              <a:t>بخلاف المسؤولية المدنية حيث يتحملها الفاعل والمسؤول المدني والأشخاص المكلفون بالفاعل </a:t>
            </a:r>
            <a:r>
              <a:rPr lang="ar-JO" sz="3000" dirty="0" smtClean="0"/>
              <a:t>(</a:t>
            </a:r>
            <a:r>
              <a:rPr lang="ar-MA" sz="3000" dirty="0" smtClean="0"/>
              <a:t>كالمشغل و المعلم والابوين ) وال</a:t>
            </a:r>
            <a:r>
              <a:rPr lang="ar-JO" sz="3000" dirty="0" smtClean="0"/>
              <a:t>د</a:t>
            </a:r>
            <a:r>
              <a:rPr lang="ar-MA" sz="3000" dirty="0" smtClean="0"/>
              <a:t>ين هم مسؤولون عن فعل الغير</a:t>
            </a:r>
            <a:r>
              <a:rPr lang="ar-JO" sz="3000" dirty="0" smtClean="0"/>
              <a:t>.</a:t>
            </a:r>
            <a:endParaRPr lang="ar-MA" sz="3000" dirty="0"/>
          </a:p>
          <a:p>
            <a:pPr algn="r"/>
            <a:r>
              <a:rPr lang="ar-MA" sz="3000" b="1" dirty="0" smtClean="0">
                <a:solidFill>
                  <a:srgbClr val="7030A0"/>
                </a:solidFill>
              </a:rPr>
              <a:t>أساس </a:t>
            </a:r>
            <a:r>
              <a:rPr lang="ar-MA" sz="3000" b="1" dirty="0">
                <a:solidFill>
                  <a:srgbClr val="7030A0"/>
                </a:solidFill>
              </a:rPr>
              <a:t>المسؤولية </a:t>
            </a:r>
            <a:r>
              <a:rPr lang="ar-MA" sz="3000" b="1" dirty="0" smtClean="0">
                <a:solidFill>
                  <a:srgbClr val="7030A0"/>
                </a:solidFill>
              </a:rPr>
              <a:t>الجنائية</a:t>
            </a:r>
            <a:endParaRPr lang="ar-MA" sz="3000" dirty="0">
              <a:solidFill>
                <a:srgbClr val="7030A0"/>
              </a:solidFill>
            </a:endParaRPr>
          </a:p>
          <a:p>
            <a:pPr algn="r"/>
            <a:r>
              <a:rPr lang="ar-MA" sz="3000" dirty="0" smtClean="0"/>
              <a:t>حتى يسأل الشخص جنائيا  يجب  أن يكون </a:t>
            </a:r>
            <a:r>
              <a:rPr lang="ar-MA" sz="3000" b="1" dirty="0" smtClean="0">
                <a:solidFill>
                  <a:srgbClr val="FF0000"/>
                </a:solidFill>
              </a:rPr>
              <a:t>مميزا </a:t>
            </a:r>
            <a:r>
              <a:rPr lang="ar-MA" sz="3000" b="1" dirty="0">
                <a:solidFill>
                  <a:srgbClr val="FF0000"/>
                </a:solidFill>
              </a:rPr>
              <a:t>ومدركا </a:t>
            </a:r>
            <a:r>
              <a:rPr lang="ar-MA" sz="3000" dirty="0"/>
              <a:t>للأفعال </a:t>
            </a:r>
            <a:r>
              <a:rPr lang="ar-MA" sz="3000" dirty="0" err="1"/>
              <a:t>والتروك</a:t>
            </a:r>
            <a:r>
              <a:rPr lang="ar-MA" sz="3000" dirty="0"/>
              <a:t> التي يقوم بها وأن يكون كذلك كامل </a:t>
            </a:r>
            <a:r>
              <a:rPr lang="ar-MA" sz="3000" dirty="0" smtClean="0"/>
              <a:t>الإرادة  </a:t>
            </a:r>
            <a:r>
              <a:rPr lang="ar-MA" sz="3000" dirty="0"/>
              <a:t>أي مختارا </a:t>
            </a:r>
            <a:r>
              <a:rPr lang="ar-MA" sz="3000" dirty="0" smtClean="0"/>
              <a:t>غير </a:t>
            </a:r>
            <a:r>
              <a:rPr lang="ar-MA" sz="3000" dirty="0"/>
              <a:t>مكره أو مجبر على </a:t>
            </a:r>
            <a:r>
              <a:rPr lang="ar-MA" sz="3000" dirty="0" smtClean="0"/>
              <a:t>إتيان الجرم  </a:t>
            </a:r>
            <a:r>
              <a:rPr lang="ar-MA" sz="3000" dirty="0"/>
              <a:t>، أما إذا كان </a:t>
            </a:r>
            <a:r>
              <a:rPr lang="ar-MA" sz="3000" dirty="0" smtClean="0"/>
              <a:t>يعاني من اضطرابات تعدم القدرات العقلية </a:t>
            </a:r>
            <a:r>
              <a:rPr lang="ar-MA" sz="3000" b="1" dirty="0" smtClean="0"/>
              <a:t>كالجنون</a:t>
            </a:r>
            <a:r>
              <a:rPr lang="ar-MA" sz="3000" dirty="0" smtClean="0"/>
              <a:t> </a:t>
            </a:r>
            <a:r>
              <a:rPr lang="ar-MA" sz="3000" dirty="0"/>
              <a:t>أو كان </a:t>
            </a:r>
            <a:r>
              <a:rPr lang="ar-MA" sz="3000" b="1" dirty="0"/>
              <a:t>غير </a:t>
            </a:r>
            <a:r>
              <a:rPr lang="ar-MA" sz="3000" b="1" dirty="0" smtClean="0"/>
              <a:t>مميز ( صغر السن ) </a:t>
            </a:r>
            <a:r>
              <a:rPr lang="ar-MA" sz="3000" dirty="0"/>
              <a:t>أو </a:t>
            </a:r>
            <a:r>
              <a:rPr lang="ar-MA" sz="3000" b="1" dirty="0"/>
              <a:t>انتفت إرادته </a:t>
            </a:r>
            <a:r>
              <a:rPr lang="ar-MA" sz="3000" dirty="0"/>
              <a:t>امتنعت مساءلته الجنائية كليا ، </a:t>
            </a:r>
            <a:r>
              <a:rPr lang="ar-MA" sz="3000" dirty="0" smtClean="0"/>
              <a:t>وفي حال نقصان الإدراك </a:t>
            </a:r>
            <a:r>
              <a:rPr lang="ar-MA" sz="3000" dirty="0"/>
              <a:t>أو </a:t>
            </a:r>
            <a:r>
              <a:rPr lang="ar-MA" sz="3000" dirty="0" smtClean="0"/>
              <a:t>التمييز، </a:t>
            </a:r>
            <a:r>
              <a:rPr lang="ar-MA" sz="3000" dirty="0"/>
              <a:t>فإن </a:t>
            </a:r>
            <a:r>
              <a:rPr lang="ar-MA" sz="3000" dirty="0" smtClean="0"/>
              <a:t>المسؤولية </a:t>
            </a:r>
            <a:r>
              <a:rPr lang="ar-MA" sz="3000" dirty="0"/>
              <a:t>الجنائية </a:t>
            </a:r>
            <a:r>
              <a:rPr lang="ar-MA" sz="3000" dirty="0" smtClean="0"/>
              <a:t>تخفف فتكون حينها ناقصة .</a:t>
            </a:r>
            <a:endParaRPr lang="ar-MA" sz="3000" dirty="0"/>
          </a:p>
          <a:p>
            <a:pPr algn="r"/>
            <a:r>
              <a:rPr lang="fr-FR" dirty="0"/>
              <a:t>	</a:t>
            </a:r>
            <a:endParaRPr lang="ar-MA" dirty="0"/>
          </a:p>
        </p:txBody>
      </p:sp>
    </p:spTree>
    <p:extLst>
      <p:ext uri="{BB962C8B-B14F-4D97-AF65-F5344CB8AC3E}">
        <p14:creationId xmlns:p14="http://schemas.microsoft.com/office/powerpoint/2010/main" val="317136780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605307"/>
            <a:ext cx="8596668" cy="45719"/>
          </a:xfrm>
        </p:spPr>
        <p:txBody>
          <a:bodyPr>
            <a:normAutofit fontScale="90000"/>
          </a:bodyPr>
          <a:lstStyle/>
          <a:p>
            <a:endParaRPr lang="fr-FR"/>
          </a:p>
        </p:txBody>
      </p:sp>
      <p:sp>
        <p:nvSpPr>
          <p:cNvPr id="3" name="Espace réservé du contenu 2"/>
          <p:cNvSpPr>
            <a:spLocks noGrp="1"/>
          </p:cNvSpPr>
          <p:nvPr>
            <p:ph idx="1"/>
          </p:nvPr>
        </p:nvSpPr>
        <p:spPr>
          <a:xfrm>
            <a:off x="1110344" y="209007"/>
            <a:ext cx="10685416" cy="6648994"/>
          </a:xfrm>
        </p:spPr>
        <p:txBody>
          <a:bodyPr>
            <a:normAutofit fontScale="85000" lnSpcReduction="10000"/>
          </a:bodyPr>
          <a:lstStyle/>
          <a:p>
            <a:pPr algn="r"/>
            <a:r>
              <a:rPr lang="ar-MA" dirty="0"/>
              <a:t>-</a:t>
            </a:r>
            <a:r>
              <a:rPr lang="ar-MA" b="1" dirty="0">
                <a:solidFill>
                  <a:srgbClr val="0070C0"/>
                </a:solidFill>
              </a:rPr>
              <a:t>عوارض المسؤولية </a:t>
            </a:r>
            <a:r>
              <a:rPr lang="ar-MA" b="1" dirty="0" smtClean="0">
                <a:solidFill>
                  <a:srgbClr val="0070C0"/>
                </a:solidFill>
              </a:rPr>
              <a:t>الجنائية</a:t>
            </a:r>
            <a:endParaRPr lang="ar-MA" dirty="0"/>
          </a:p>
          <a:p>
            <a:pPr algn="r"/>
            <a:r>
              <a:rPr lang="ar-MA" dirty="0"/>
              <a:t>تتغير المسؤولية الجنائية بتغير عناصر الإرادة كــــــ :</a:t>
            </a:r>
          </a:p>
          <a:p>
            <a:pPr algn="r"/>
            <a:r>
              <a:rPr lang="fr-FR" dirty="0"/>
              <a:t>	 </a:t>
            </a:r>
            <a:r>
              <a:rPr lang="ar-MA" dirty="0"/>
              <a:t>العاهات العقلية ( </a:t>
            </a:r>
            <a:r>
              <a:rPr lang="ar-MA" dirty="0" smtClean="0"/>
              <a:t>الأمراض العقلية ).</a:t>
            </a:r>
            <a:endParaRPr lang="ar-MA" dirty="0"/>
          </a:p>
          <a:p>
            <a:pPr algn="r"/>
            <a:r>
              <a:rPr lang="fr-FR" dirty="0"/>
              <a:t>	</a:t>
            </a:r>
            <a:r>
              <a:rPr lang="ar-MA" dirty="0"/>
              <a:t>التمييز ( صغر السن ).</a:t>
            </a:r>
          </a:p>
          <a:p>
            <a:pPr algn="r"/>
            <a:r>
              <a:rPr lang="fr-FR" dirty="0"/>
              <a:t>	</a:t>
            </a:r>
            <a:r>
              <a:rPr lang="ar-MA" dirty="0" smtClean="0"/>
              <a:t>الاختيار  </a:t>
            </a:r>
            <a:r>
              <a:rPr lang="ar-MA" dirty="0"/>
              <a:t>( حالة الضرورة والقوة القاهرة </a:t>
            </a:r>
            <a:r>
              <a:rPr lang="ar-MA" dirty="0" smtClean="0"/>
              <a:t>).</a:t>
            </a:r>
            <a:endParaRPr lang="ar-MA" dirty="0"/>
          </a:p>
          <a:p>
            <a:pPr algn="r"/>
            <a:r>
              <a:rPr lang="ar-MA" b="1" dirty="0" smtClean="0"/>
              <a:t>العاهات العقلية</a:t>
            </a:r>
            <a:endParaRPr lang="ar-MA" b="1" dirty="0"/>
          </a:p>
          <a:p>
            <a:pPr algn="r"/>
            <a:r>
              <a:rPr lang="ar-MA" dirty="0"/>
              <a:t>	كل </a:t>
            </a:r>
            <a:r>
              <a:rPr lang="ar-MA" b="1" dirty="0">
                <a:solidFill>
                  <a:srgbClr val="0070C0"/>
                </a:solidFill>
              </a:rPr>
              <a:t>خلل</a:t>
            </a:r>
            <a:r>
              <a:rPr lang="ar-MA" dirty="0"/>
              <a:t> عقلي </a:t>
            </a:r>
            <a:r>
              <a:rPr lang="ar-MA" b="1" dirty="0" smtClean="0"/>
              <a:t>يستحيل</a:t>
            </a:r>
            <a:r>
              <a:rPr lang="ar-MA" dirty="0" smtClean="0"/>
              <a:t> معه الإدراك والإرادة ( الاختيار ) يعتبر </a:t>
            </a:r>
            <a:r>
              <a:rPr lang="ar-MA" dirty="0"/>
              <a:t>مانعا من موانع المسؤولية </a:t>
            </a:r>
            <a:r>
              <a:rPr lang="ar-MA" dirty="0" smtClean="0"/>
              <a:t>، يترتب عنه </a:t>
            </a:r>
            <a:r>
              <a:rPr lang="ar-MA" b="1" dirty="0" smtClean="0"/>
              <a:t>الاعفاء من المساءلة الجنائية</a:t>
            </a:r>
            <a:r>
              <a:rPr lang="ar-MA" dirty="0" smtClean="0"/>
              <a:t>( الفصل 134 من ق ج ) </a:t>
            </a:r>
            <a:endParaRPr lang="ar-MA" dirty="0"/>
          </a:p>
          <a:p>
            <a:pPr algn="r"/>
            <a:r>
              <a:rPr lang="ar-MA" dirty="0"/>
              <a:t>	كل </a:t>
            </a:r>
            <a:r>
              <a:rPr lang="ar-MA" b="1" dirty="0">
                <a:solidFill>
                  <a:srgbClr val="0070C0"/>
                </a:solidFill>
              </a:rPr>
              <a:t>ضعف</a:t>
            </a:r>
            <a:r>
              <a:rPr lang="ar-MA" dirty="0"/>
              <a:t> عقلي </a:t>
            </a:r>
            <a:r>
              <a:rPr lang="ar-MA" dirty="0" smtClean="0"/>
              <a:t>يترتب عنه نقصان المسؤولية الجنائية </a:t>
            </a:r>
            <a:r>
              <a:rPr lang="ar-JO" dirty="0" smtClean="0"/>
              <a:t>(الفصل 135 من </a:t>
            </a:r>
            <a:r>
              <a:rPr lang="ar-JO" dirty="0" err="1" smtClean="0"/>
              <a:t>ق</a:t>
            </a:r>
            <a:r>
              <a:rPr lang="ar-JO" dirty="0" smtClean="0"/>
              <a:t>. ج )</a:t>
            </a:r>
            <a:r>
              <a:rPr lang="ar-MA" dirty="0" smtClean="0"/>
              <a:t>.</a:t>
            </a:r>
            <a:endParaRPr lang="ar-MA" dirty="0"/>
          </a:p>
          <a:p>
            <a:pPr marL="0" indent="0" algn="r">
              <a:buNone/>
            </a:pPr>
            <a:r>
              <a:rPr lang="ar-MA" dirty="0" smtClean="0"/>
              <a:t> </a:t>
            </a:r>
            <a:r>
              <a:rPr lang="ar-MA" b="1" dirty="0" smtClean="0"/>
              <a:t>الخلل العقلي: ومنه </a:t>
            </a:r>
            <a:endParaRPr lang="ar-MA" dirty="0"/>
          </a:p>
          <a:p>
            <a:pPr algn="r"/>
            <a:r>
              <a:rPr lang="fr-FR" dirty="0"/>
              <a:t>	</a:t>
            </a:r>
            <a:r>
              <a:rPr lang="ar-MA" dirty="0" smtClean="0"/>
              <a:t>الجنون </a:t>
            </a:r>
            <a:r>
              <a:rPr lang="ar-MA" dirty="0"/>
              <a:t>: يكون سببه </a:t>
            </a:r>
            <a:r>
              <a:rPr lang="ar-MA" dirty="0" smtClean="0"/>
              <a:t>اضطراب </a:t>
            </a:r>
            <a:r>
              <a:rPr lang="ar-MA" dirty="0"/>
              <a:t>ناشئ عن مرض عضوي أو عن مرضي نفسي ، كما أن هذا الجنون قد يكون مستمرا ، كما قد يكون متقطعا ومناوبا.</a:t>
            </a:r>
          </a:p>
          <a:p>
            <a:pPr algn="r"/>
            <a:r>
              <a:rPr lang="fr-FR" dirty="0"/>
              <a:t>	</a:t>
            </a:r>
            <a:r>
              <a:rPr lang="ar-MA" dirty="0"/>
              <a:t>الأمراض العقلية الأخرى غير الجنون : وهي كافة الاضطرابات التي تؤدي إلى الخلل في القوى العقلية </a:t>
            </a:r>
            <a:r>
              <a:rPr lang="ar-MA" b="1" dirty="0" smtClean="0"/>
              <a:t>كالبارا نويا والشيزوفرانيا</a:t>
            </a:r>
            <a:r>
              <a:rPr lang="ar-MA" dirty="0" smtClean="0"/>
              <a:t>.....................................</a:t>
            </a:r>
          </a:p>
          <a:p>
            <a:pPr algn="r"/>
            <a:r>
              <a:rPr lang="fr-FR" dirty="0" smtClean="0"/>
              <a:t>	</a:t>
            </a:r>
            <a:endParaRPr lang="ar-MA" dirty="0"/>
          </a:p>
        </p:txBody>
      </p:sp>
    </p:spTree>
    <p:extLst>
      <p:ext uri="{BB962C8B-B14F-4D97-AF65-F5344CB8AC3E}">
        <p14:creationId xmlns:p14="http://schemas.microsoft.com/office/powerpoint/2010/main" val="291545029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1171978"/>
            <a:ext cx="8596668" cy="51515"/>
          </a:xfrm>
        </p:spPr>
        <p:txBody>
          <a:bodyPr>
            <a:normAutofit fontScale="90000"/>
          </a:bodyPr>
          <a:lstStyle/>
          <a:p>
            <a:endParaRPr lang="fr-FR" dirty="0"/>
          </a:p>
        </p:txBody>
      </p:sp>
      <p:sp>
        <p:nvSpPr>
          <p:cNvPr id="3" name="Espace réservé du contenu 2"/>
          <p:cNvSpPr>
            <a:spLocks noGrp="1"/>
          </p:cNvSpPr>
          <p:nvPr>
            <p:ph idx="1"/>
          </p:nvPr>
        </p:nvSpPr>
        <p:spPr>
          <a:xfrm>
            <a:off x="638146" y="195942"/>
            <a:ext cx="11209865" cy="6387737"/>
          </a:xfrm>
        </p:spPr>
        <p:txBody>
          <a:bodyPr>
            <a:normAutofit fontScale="77500" lnSpcReduction="20000"/>
          </a:bodyPr>
          <a:lstStyle/>
          <a:p>
            <a:pPr lvl="8" algn="r"/>
            <a:r>
              <a:rPr lang="ar-MA" dirty="0"/>
              <a:t>	</a:t>
            </a:r>
            <a:r>
              <a:rPr lang="ar-MA" sz="3100" b="1" dirty="0">
                <a:solidFill>
                  <a:srgbClr val="0070C0"/>
                </a:solidFill>
              </a:rPr>
              <a:t>كيفية ثبوت الخلل العقلي </a:t>
            </a:r>
            <a:r>
              <a:rPr lang="ar-MA" dirty="0"/>
              <a:t>:</a:t>
            </a:r>
          </a:p>
          <a:p>
            <a:pPr algn="r"/>
            <a:r>
              <a:rPr lang="ar-MA" dirty="0"/>
              <a:t>	 </a:t>
            </a:r>
            <a:r>
              <a:rPr lang="ar-MA" dirty="0" smtClean="0"/>
              <a:t>محكمة الموضوع هي وحدها المعنية بثبوت الخلل العقلي من عدمه ولها أن تستعين في سبيل ذلك بالخبرة </a:t>
            </a:r>
            <a:r>
              <a:rPr lang="ar-MA" dirty="0"/>
              <a:t>الطبية قبل التقرير في وجوده من عدمه ، </a:t>
            </a:r>
            <a:r>
              <a:rPr lang="ar-MA" b="1" dirty="0" smtClean="0"/>
              <a:t>الخبرة </a:t>
            </a:r>
            <a:r>
              <a:rPr lang="ar-MA" b="1" dirty="0"/>
              <a:t>الطبية غير ملزمة قانونيا </a:t>
            </a:r>
            <a:r>
              <a:rPr lang="ar-MA" b="1" dirty="0" smtClean="0"/>
              <a:t>للمحكمة غير </a:t>
            </a:r>
            <a:r>
              <a:rPr lang="ar-JO" b="1" dirty="0" smtClean="0"/>
              <a:t>أ</a:t>
            </a:r>
            <a:r>
              <a:rPr lang="ar-MA" b="1" dirty="0" smtClean="0"/>
              <a:t>ن الأخيرة </a:t>
            </a:r>
            <a:r>
              <a:rPr lang="ar-MA" b="1" u="sng" dirty="0" smtClean="0"/>
              <a:t>ملزمة بتعليل قرارها </a:t>
            </a:r>
            <a:r>
              <a:rPr lang="ar-MA" b="1" dirty="0" smtClean="0"/>
              <a:t>حتى يتأتى لقاضي النقض معرفة ما إذا كانت الواقعة تشكل فعلا خللا عقليا </a:t>
            </a:r>
            <a:r>
              <a:rPr lang="ar-MA" b="1" dirty="0" err="1" smtClean="0"/>
              <a:t>ي</a:t>
            </a:r>
            <a:r>
              <a:rPr lang="ar-JO" b="1" dirty="0" smtClean="0"/>
              <a:t>ع</a:t>
            </a:r>
            <a:r>
              <a:rPr lang="ar-MA" b="1" dirty="0" smtClean="0"/>
              <a:t>دم </a:t>
            </a:r>
            <a:r>
              <a:rPr lang="ar-MA" b="1" dirty="0" err="1" smtClean="0"/>
              <a:t>ال</a:t>
            </a:r>
            <a:r>
              <a:rPr lang="ar-JO" b="1" dirty="0" smtClean="0"/>
              <a:t>إ</a:t>
            </a:r>
            <a:r>
              <a:rPr lang="ar-MA" b="1" dirty="0" err="1" smtClean="0"/>
              <a:t>دراك</a:t>
            </a:r>
            <a:r>
              <a:rPr lang="ar-MA" b="1" dirty="0" smtClean="0"/>
              <a:t> والإرادة معا </a:t>
            </a:r>
            <a:r>
              <a:rPr lang="ar-JO" b="1" dirty="0" smtClean="0"/>
              <a:t>.ك</a:t>
            </a:r>
            <a:r>
              <a:rPr lang="ar-MA" b="1" dirty="0" smtClean="0"/>
              <a:t>م</a:t>
            </a:r>
            <a:r>
              <a:rPr lang="ar-JO" b="1" dirty="0" smtClean="0"/>
              <a:t>ا</a:t>
            </a:r>
            <a:r>
              <a:rPr lang="ar-MA" b="1" dirty="0" smtClean="0"/>
              <a:t> أن مصطلح ( الخلل العقلي </a:t>
            </a:r>
            <a:r>
              <a:rPr lang="ar-JO" b="1" dirty="0" smtClean="0"/>
              <a:t>) </a:t>
            </a:r>
            <a:r>
              <a:rPr lang="ar-MA" b="1" dirty="0" smtClean="0"/>
              <a:t>هو مسالة من مسائل القانون يعود لقاضي النقض مراقبة قاضي الموضوع في تفسيره وتطبيقه له .</a:t>
            </a:r>
            <a:endParaRPr lang="ar-MA" dirty="0"/>
          </a:p>
          <a:p>
            <a:pPr algn="r"/>
            <a:r>
              <a:rPr lang="ar-MA" dirty="0"/>
              <a:t>	</a:t>
            </a:r>
            <a:r>
              <a:rPr lang="ar-MA" b="1" dirty="0">
                <a:solidFill>
                  <a:srgbClr val="0070C0"/>
                </a:solidFill>
              </a:rPr>
              <a:t>أثر قيام الخلل العقلي </a:t>
            </a:r>
            <a:r>
              <a:rPr lang="ar-MA" dirty="0"/>
              <a:t>:</a:t>
            </a:r>
          </a:p>
          <a:p>
            <a:pPr algn="r"/>
            <a:r>
              <a:rPr lang="ar-MA" dirty="0"/>
              <a:t>إذا ثبت قيام الخلل العقلي لدى الشخص المتهم يحكم عليه </a:t>
            </a:r>
            <a:r>
              <a:rPr lang="ar-MA" b="1" dirty="0"/>
              <a:t>بالإعفاء وليس بالبراءة </a:t>
            </a:r>
            <a:r>
              <a:rPr lang="ar-MA" dirty="0"/>
              <a:t>، </a:t>
            </a:r>
            <a:r>
              <a:rPr lang="ar-MA" dirty="0" smtClean="0"/>
              <a:t>فضلا عن إيداعه في مؤسسة لعلاج </a:t>
            </a:r>
            <a:r>
              <a:rPr lang="ar-MA" dirty="0" err="1" smtClean="0"/>
              <a:t>ال</a:t>
            </a:r>
            <a:r>
              <a:rPr lang="ar-JO" dirty="0" smtClean="0"/>
              <a:t>أ</a:t>
            </a:r>
            <a:r>
              <a:rPr lang="ar-MA" dirty="0" smtClean="0"/>
              <a:t>مراض العقلية متى تعلق الأمر بجناية أو جنحة  (وهو تدبير وقائي )  وفق الشروط المقررة في الفصل 76 من ق ج .فيما يتعين تسليمه للسلطات الإدارية متى تعلق الأمر بالمخالفات وكان </a:t>
            </a:r>
            <a:r>
              <a:rPr lang="ar-MA" b="1" dirty="0" smtClean="0"/>
              <a:t>يشكل خطرا </a:t>
            </a:r>
            <a:r>
              <a:rPr lang="ar-MA" dirty="0" smtClean="0"/>
              <a:t>على النظام العام .</a:t>
            </a:r>
            <a:r>
              <a:rPr lang="fr-FR" dirty="0" smtClean="0"/>
              <a:t> </a:t>
            </a:r>
            <a:r>
              <a:rPr lang="ar-MA" dirty="0" smtClean="0"/>
              <a:t> </a:t>
            </a:r>
            <a:endParaRPr lang="ar-MA" dirty="0"/>
          </a:p>
          <a:p>
            <a:pPr algn="r"/>
            <a:r>
              <a:rPr lang="ar-MA" b="1" dirty="0" smtClean="0">
                <a:solidFill>
                  <a:srgbClr val="7030A0"/>
                </a:solidFill>
              </a:rPr>
              <a:t>الضعف </a:t>
            </a:r>
            <a:r>
              <a:rPr lang="ar-MA" b="1" dirty="0">
                <a:solidFill>
                  <a:srgbClr val="7030A0"/>
                </a:solidFill>
              </a:rPr>
              <a:t>العقلي ( </a:t>
            </a:r>
            <a:r>
              <a:rPr lang="ar-MA" b="1" dirty="0" smtClean="0">
                <a:solidFill>
                  <a:srgbClr val="7030A0"/>
                </a:solidFill>
              </a:rPr>
              <a:t>الاضطرابات التي تضعف القوى العقلية ولا تعدمها بشكل نهائي )</a:t>
            </a:r>
            <a:endParaRPr lang="ar-MA" b="1" dirty="0">
              <a:solidFill>
                <a:srgbClr val="7030A0"/>
              </a:solidFill>
            </a:endParaRPr>
          </a:p>
          <a:p>
            <a:pPr algn="r"/>
            <a:r>
              <a:rPr lang="ar-MA" b="1" dirty="0" smtClean="0"/>
              <a:t>تعريف</a:t>
            </a:r>
            <a:r>
              <a:rPr lang="ar-JO" b="1" dirty="0" smtClean="0"/>
              <a:t>ه</a:t>
            </a:r>
            <a:r>
              <a:rPr lang="ar-MA" b="1" dirty="0" smtClean="0"/>
              <a:t> </a:t>
            </a:r>
            <a:r>
              <a:rPr lang="ar-MA" dirty="0"/>
              <a:t>:</a:t>
            </a:r>
          </a:p>
          <a:p>
            <a:pPr algn="r"/>
            <a:r>
              <a:rPr lang="ar-MA" dirty="0" smtClean="0"/>
              <a:t>هو </a:t>
            </a:r>
            <a:r>
              <a:rPr lang="ar-MA" dirty="0"/>
              <a:t>درجة وسطى بين الخلل العقلي وكمال القوى العقلية ، فالشخص المصاب بضعف عقلي هو إنسان شاذ </a:t>
            </a:r>
            <a:r>
              <a:rPr lang="ar-MA" dirty="0" smtClean="0"/>
              <a:t>ولدلك </a:t>
            </a:r>
            <a:r>
              <a:rPr lang="ar-MA" b="1" dirty="0" smtClean="0">
                <a:solidFill>
                  <a:srgbClr val="7030A0"/>
                </a:solidFill>
              </a:rPr>
              <a:t>فمسؤوليته الجنائية تكون ناقص</a:t>
            </a:r>
            <a:r>
              <a:rPr lang="ar-JO" b="1" dirty="0" smtClean="0">
                <a:solidFill>
                  <a:srgbClr val="7030A0"/>
                </a:solidFill>
              </a:rPr>
              <a:t>ة.</a:t>
            </a:r>
            <a:r>
              <a:rPr lang="ar-MA" b="1" dirty="0" smtClean="0">
                <a:solidFill>
                  <a:srgbClr val="7030A0"/>
                </a:solidFill>
              </a:rPr>
              <a:t> </a:t>
            </a:r>
            <a:endParaRPr lang="ar-MA" b="1" dirty="0">
              <a:solidFill>
                <a:srgbClr val="7030A0"/>
              </a:solidFill>
            </a:endParaRPr>
          </a:p>
          <a:p>
            <a:pPr algn="r"/>
            <a:r>
              <a:rPr lang="ar-MA" dirty="0"/>
              <a:t>ففي الجنايات والجنح تطبق على الجاني العقوبات أو التدابير </a:t>
            </a:r>
            <a:r>
              <a:rPr lang="ar-MA" dirty="0" smtClean="0"/>
              <a:t>الوقائية المنصوص عليها في </a:t>
            </a:r>
            <a:r>
              <a:rPr lang="ar-JO" dirty="0" smtClean="0"/>
              <a:t>(</a:t>
            </a:r>
            <a:r>
              <a:rPr lang="ar-MA" dirty="0" smtClean="0"/>
              <a:t>الفصل 78 من </a:t>
            </a:r>
            <a:r>
              <a:rPr lang="ar-MA" dirty="0" err="1" smtClean="0"/>
              <a:t>ق</a:t>
            </a:r>
            <a:r>
              <a:rPr lang="ar-MA" dirty="0" smtClean="0"/>
              <a:t>.ج ).</a:t>
            </a:r>
            <a:endParaRPr lang="ar-MA" dirty="0"/>
          </a:p>
          <a:p>
            <a:pPr algn="r"/>
            <a:r>
              <a:rPr lang="ar-MA" dirty="0"/>
              <a:t>أما في المخالفات فتطبق العقوبات مع مراعاة حالة المتهم العقلية .</a:t>
            </a:r>
          </a:p>
          <a:p>
            <a:endParaRPr lang="ar-MA" dirty="0"/>
          </a:p>
        </p:txBody>
      </p:sp>
    </p:spTree>
    <p:extLst>
      <p:ext uri="{BB962C8B-B14F-4D97-AF65-F5344CB8AC3E}">
        <p14:creationId xmlns:p14="http://schemas.microsoft.com/office/powerpoint/2010/main" val="369001276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6963" y="-1850967"/>
            <a:ext cx="8596668" cy="1320800"/>
          </a:xfrm>
        </p:spPr>
        <p:txBody>
          <a:bodyPr/>
          <a:lstStyle/>
          <a:p>
            <a:endParaRPr lang="fr-FR" dirty="0"/>
          </a:p>
        </p:txBody>
      </p:sp>
      <p:sp>
        <p:nvSpPr>
          <p:cNvPr id="3" name="Espace réservé du contenu 2"/>
          <p:cNvSpPr>
            <a:spLocks noGrp="1"/>
          </p:cNvSpPr>
          <p:nvPr>
            <p:ph idx="1"/>
          </p:nvPr>
        </p:nvSpPr>
        <p:spPr>
          <a:xfrm>
            <a:off x="685646" y="352696"/>
            <a:ext cx="11018673" cy="6157368"/>
          </a:xfrm>
        </p:spPr>
        <p:txBody>
          <a:bodyPr>
            <a:normAutofit lnSpcReduction="10000"/>
          </a:bodyPr>
          <a:lstStyle/>
          <a:p>
            <a:pPr algn="r"/>
            <a:r>
              <a:rPr lang="ar-MA" dirty="0"/>
              <a:t>	</a:t>
            </a:r>
            <a:r>
              <a:rPr lang="ar-MA" b="1" dirty="0">
                <a:solidFill>
                  <a:srgbClr val="7030A0"/>
                </a:solidFill>
              </a:rPr>
              <a:t>أثر قيام الضعف العقلي على مسؤولية </a:t>
            </a:r>
            <a:r>
              <a:rPr lang="ar-MA" b="1" dirty="0" smtClean="0">
                <a:solidFill>
                  <a:srgbClr val="7030A0"/>
                </a:solidFill>
              </a:rPr>
              <a:t>الفاعل</a:t>
            </a:r>
            <a:endParaRPr lang="ar-MA" dirty="0">
              <a:solidFill>
                <a:srgbClr val="7030A0"/>
              </a:solidFill>
            </a:endParaRPr>
          </a:p>
          <a:p>
            <a:pPr algn="r"/>
            <a:r>
              <a:rPr lang="ar-MA" dirty="0"/>
              <a:t>إذا ثبتت حالة الضعف العقلي لدى الفاعل المتهم أثناء قيامه بالجريمة فمسؤوليته </a:t>
            </a:r>
            <a:r>
              <a:rPr lang="ar-MA" dirty="0" smtClean="0"/>
              <a:t>تكون ناقصة  </a:t>
            </a:r>
            <a:r>
              <a:rPr lang="ar-MA" dirty="0"/>
              <a:t>جزئيا ولا تمتنع كليا </a:t>
            </a:r>
            <a:r>
              <a:rPr lang="ar-MA" dirty="0" smtClean="0"/>
              <a:t>. أما </a:t>
            </a:r>
            <a:r>
              <a:rPr lang="ar-MA" dirty="0"/>
              <a:t>المسؤولية المدنية </a:t>
            </a:r>
            <a:r>
              <a:rPr lang="ar-MA" dirty="0" smtClean="0"/>
              <a:t>فيتحملها </a:t>
            </a:r>
            <a:r>
              <a:rPr lang="ar-MA" dirty="0"/>
              <a:t>كاملة </a:t>
            </a:r>
            <a:r>
              <a:rPr lang="ar-MA" dirty="0" smtClean="0"/>
              <a:t>.</a:t>
            </a:r>
            <a:endParaRPr lang="ar-MA" dirty="0"/>
          </a:p>
          <a:p>
            <a:pPr algn="r"/>
            <a:r>
              <a:rPr lang="ar-MA" b="1" dirty="0" smtClean="0"/>
              <a:t>صغر </a:t>
            </a:r>
            <a:r>
              <a:rPr lang="ar-MA" b="1" dirty="0"/>
              <a:t>السن :</a:t>
            </a:r>
          </a:p>
          <a:p>
            <a:pPr algn="r"/>
            <a:r>
              <a:rPr lang="ar-MA" dirty="0"/>
              <a:t>يعتبر المجرم الحدث أقرب إلى التقويم والإدماج في حظيرة المجتمع من المجرم الراشد</a:t>
            </a:r>
            <a:r>
              <a:rPr lang="ar-MA" dirty="0" smtClean="0"/>
              <a:t>.</a:t>
            </a:r>
            <a:endParaRPr lang="ar-MA" dirty="0"/>
          </a:p>
          <a:p>
            <a:pPr marL="0" indent="0" algn="r">
              <a:buNone/>
            </a:pPr>
            <a:r>
              <a:rPr lang="ar-MA" dirty="0" smtClean="0"/>
              <a:t>إذا </a:t>
            </a:r>
            <a:r>
              <a:rPr lang="ar-MA" dirty="0"/>
              <a:t>كان سن الصبي ( 12 سنة ) فهنا تنعدم مسؤوليته الجنائية </a:t>
            </a:r>
            <a:r>
              <a:rPr lang="ar-MA" dirty="0" smtClean="0"/>
              <a:t>تمام</a:t>
            </a:r>
            <a:r>
              <a:rPr lang="ar-JO" dirty="0" smtClean="0"/>
              <a:t>ا</a:t>
            </a:r>
            <a:r>
              <a:rPr lang="ar-MA" dirty="0" smtClean="0"/>
              <a:t>( الفصل 138 من </a:t>
            </a:r>
            <a:r>
              <a:rPr lang="ar-MA" dirty="0" err="1" smtClean="0"/>
              <a:t>قج</a:t>
            </a:r>
            <a:r>
              <a:rPr lang="ar-MA" dirty="0" smtClean="0"/>
              <a:t> )</a:t>
            </a:r>
            <a:endParaRPr lang="ar-MA" dirty="0"/>
          </a:p>
          <a:p>
            <a:pPr algn="r"/>
            <a:r>
              <a:rPr lang="ar-MA" dirty="0" smtClean="0"/>
              <a:t>إذا </a:t>
            </a:r>
            <a:r>
              <a:rPr lang="ar-MA" dirty="0"/>
              <a:t>كان سن الصبي ( </a:t>
            </a:r>
            <a:r>
              <a:rPr lang="ar-MA" dirty="0" smtClean="0"/>
              <a:t>يتجاوز 12 </a:t>
            </a:r>
            <a:r>
              <a:rPr lang="ar-MA" dirty="0"/>
              <a:t>سنة  </a:t>
            </a:r>
            <a:r>
              <a:rPr lang="ar-MA" dirty="0" smtClean="0"/>
              <a:t>ويقل عن  </a:t>
            </a:r>
            <a:r>
              <a:rPr lang="ar-MA" dirty="0"/>
              <a:t>18 سنة </a:t>
            </a:r>
            <a:r>
              <a:rPr lang="ar-MA" dirty="0" smtClean="0"/>
              <a:t>) </a:t>
            </a:r>
            <a:r>
              <a:rPr lang="ar-MA" dirty="0"/>
              <a:t>فهنا تخفف مسؤولية الحدث </a:t>
            </a:r>
            <a:r>
              <a:rPr lang="ar-MA" dirty="0" smtClean="0"/>
              <a:t>وجوبا ، بسبب عدم اكتمال تمييزه (الفصل 139 من ق ج ).</a:t>
            </a:r>
            <a:endParaRPr lang="ar-MA" dirty="0"/>
          </a:p>
          <a:p>
            <a:pPr algn="r"/>
            <a:r>
              <a:rPr lang="fr-FR" dirty="0"/>
              <a:t>	</a:t>
            </a:r>
            <a:r>
              <a:rPr lang="fr-FR" dirty="0" smtClean="0"/>
              <a:t> </a:t>
            </a:r>
            <a:r>
              <a:rPr lang="ar-MA" dirty="0" smtClean="0"/>
              <a:t>و</a:t>
            </a:r>
            <a:r>
              <a:rPr lang="ar-JO" dirty="0" smtClean="0"/>
              <a:t>إدا</a:t>
            </a:r>
            <a:r>
              <a:rPr lang="ar-MA" dirty="0" smtClean="0"/>
              <a:t> بلغ الشخص ( 18 </a:t>
            </a:r>
            <a:r>
              <a:rPr lang="ar-MA" dirty="0"/>
              <a:t>سنة ) </a:t>
            </a:r>
            <a:r>
              <a:rPr lang="ar-MA" dirty="0" smtClean="0"/>
              <a:t>يصبح راشدا وتكون مسؤوليته حينئذ كاملة مالم يشبها عارض من عوارض الاهلية .</a:t>
            </a:r>
            <a:endParaRPr lang="ar-MA" dirty="0"/>
          </a:p>
          <a:p>
            <a:pPr algn="r"/>
            <a:endParaRPr lang="ar-MA" dirty="0"/>
          </a:p>
        </p:txBody>
      </p:sp>
    </p:spTree>
    <p:extLst>
      <p:ext uri="{BB962C8B-B14F-4D97-AF65-F5344CB8AC3E}">
        <p14:creationId xmlns:p14="http://schemas.microsoft.com/office/powerpoint/2010/main" val="234414225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677335" y="-1213658"/>
            <a:ext cx="8596668" cy="382385"/>
          </a:xfrm>
        </p:spPr>
        <p:txBody>
          <a:bodyPr>
            <a:normAutofit fontScale="90000"/>
          </a:bodyPr>
          <a:lstStyle/>
          <a:p>
            <a:endParaRPr lang="fr-FR" dirty="0"/>
          </a:p>
        </p:txBody>
      </p:sp>
      <p:sp>
        <p:nvSpPr>
          <p:cNvPr id="3" name="Espace réservé du contenu 2"/>
          <p:cNvSpPr>
            <a:spLocks noGrp="1"/>
          </p:cNvSpPr>
          <p:nvPr>
            <p:ph idx="1"/>
          </p:nvPr>
        </p:nvSpPr>
        <p:spPr>
          <a:xfrm>
            <a:off x="1109599" y="182160"/>
            <a:ext cx="10307338" cy="6376582"/>
          </a:xfrm>
        </p:spPr>
        <p:txBody>
          <a:bodyPr>
            <a:normAutofit fontScale="77500" lnSpcReduction="20000"/>
          </a:bodyPr>
          <a:lstStyle/>
          <a:p>
            <a:pPr algn="r"/>
            <a:r>
              <a:rPr lang="ar-MA" dirty="0"/>
              <a:t>	</a:t>
            </a:r>
            <a:r>
              <a:rPr lang="ar-MA" b="1" dirty="0" smtClean="0">
                <a:solidFill>
                  <a:srgbClr val="7030A0"/>
                </a:solidFill>
              </a:rPr>
              <a:t>قواعد  </a:t>
            </a:r>
            <a:r>
              <a:rPr lang="ar-MA" b="1" dirty="0">
                <a:solidFill>
                  <a:srgbClr val="7030A0"/>
                </a:solidFill>
              </a:rPr>
              <a:t>المسطرة الجنائية </a:t>
            </a:r>
            <a:r>
              <a:rPr lang="ar-MA" b="1" dirty="0" smtClean="0">
                <a:solidFill>
                  <a:srgbClr val="7030A0"/>
                </a:solidFill>
              </a:rPr>
              <a:t>بالنسبة  للحدث الذي يقل سنه عن 12 سنة</a:t>
            </a:r>
            <a:endParaRPr lang="ar-MA" b="1" dirty="0">
              <a:solidFill>
                <a:srgbClr val="7030A0"/>
              </a:solidFill>
            </a:endParaRPr>
          </a:p>
          <a:p>
            <a:pPr algn="r"/>
            <a:r>
              <a:rPr lang="fr-FR" dirty="0"/>
              <a:t>	</a:t>
            </a:r>
            <a:r>
              <a:rPr lang="ar-MA" dirty="0"/>
              <a:t>إذا ارتكب عديم الأهلية </a:t>
            </a:r>
            <a:r>
              <a:rPr lang="ar-MA" u="sng" dirty="0"/>
              <a:t>مخالفة </a:t>
            </a:r>
            <a:r>
              <a:rPr lang="ar-MA" dirty="0"/>
              <a:t>، فإن قاضي الأحداث لا يتخذ في حقه سوى </a:t>
            </a:r>
            <a:r>
              <a:rPr lang="ar-MA" b="1" dirty="0"/>
              <a:t>إجراء التسليم لأبويه.</a:t>
            </a:r>
          </a:p>
          <a:p>
            <a:pPr algn="r"/>
            <a:r>
              <a:rPr lang="fr-FR" dirty="0"/>
              <a:t>	</a:t>
            </a:r>
            <a:r>
              <a:rPr lang="ar-MA" dirty="0"/>
              <a:t>إذا ارتكب عديم الأهلية </a:t>
            </a:r>
            <a:r>
              <a:rPr lang="ar-MA" u="sng" dirty="0"/>
              <a:t>جنحة</a:t>
            </a:r>
            <a:r>
              <a:rPr lang="ar-MA" dirty="0"/>
              <a:t> ، فلا تملك غرفة الأحداث بعد إسناد الفعل سوى </a:t>
            </a:r>
            <a:r>
              <a:rPr lang="ar-MA" b="1" dirty="0" smtClean="0"/>
              <a:t>تنبيهه وتسليمه </a:t>
            </a:r>
            <a:r>
              <a:rPr lang="ar-MA" dirty="0"/>
              <a:t>بعد ذلك </a:t>
            </a:r>
            <a:r>
              <a:rPr lang="ar-MA" dirty="0" smtClean="0"/>
              <a:t>لأبويه أو إلى الوصي أو إلى المقدم عليه أو إلى حاضنه أو المكلف برعايته  </a:t>
            </a:r>
            <a:r>
              <a:rPr lang="ar-MA" dirty="0"/>
              <a:t>، أما إن كان الحدث </a:t>
            </a:r>
            <a:r>
              <a:rPr lang="ar-MA" b="1" dirty="0"/>
              <a:t>مهملا</a:t>
            </a:r>
            <a:r>
              <a:rPr lang="ar-MA" dirty="0"/>
              <a:t> أو كان أبواه </a:t>
            </a:r>
            <a:r>
              <a:rPr lang="ar-MA" dirty="0" smtClean="0"/>
              <a:t>أو المكلفين برعايته لا </a:t>
            </a:r>
            <a:r>
              <a:rPr lang="ar-MA" dirty="0"/>
              <a:t>يتوفرون على الصفات المطلوبة أ</a:t>
            </a:r>
            <a:r>
              <a:rPr lang="ar-MA" b="1" dirty="0"/>
              <a:t>خلاقيا</a:t>
            </a:r>
            <a:r>
              <a:rPr lang="ar-MA" dirty="0"/>
              <a:t> </a:t>
            </a:r>
            <a:r>
              <a:rPr lang="ar-MA" dirty="0" smtClean="0"/>
              <a:t>فإنه المحكمة  تسلمه إلى </a:t>
            </a:r>
            <a:r>
              <a:rPr lang="ar-MA" b="1" dirty="0"/>
              <a:t>شخص جدير بالثقة </a:t>
            </a:r>
            <a:r>
              <a:rPr lang="ar-MA" dirty="0"/>
              <a:t>أو </a:t>
            </a:r>
            <a:r>
              <a:rPr lang="ar-MA" b="1" dirty="0"/>
              <a:t>مؤسسة مرخص لها </a:t>
            </a:r>
            <a:r>
              <a:rPr lang="ar-MA" dirty="0"/>
              <a:t>أو تأمر بوضعه تحت </a:t>
            </a:r>
            <a:r>
              <a:rPr lang="ar-MA" b="1" dirty="0"/>
              <a:t>نظام الحرية </a:t>
            </a:r>
            <a:r>
              <a:rPr lang="ar-MA" b="1" dirty="0" smtClean="0"/>
              <a:t>المحروسة إما بصفة مؤقتة أو بصفة نهائية إلى أن يبلغ سن 18  (</a:t>
            </a:r>
            <a:r>
              <a:rPr lang="ar-MA" dirty="0" smtClean="0"/>
              <a:t>حسب </a:t>
            </a:r>
            <a:r>
              <a:rPr lang="ar-MA" dirty="0"/>
              <a:t>المادة </a:t>
            </a:r>
            <a:r>
              <a:rPr lang="ar-MA" dirty="0" smtClean="0"/>
              <a:t>480) من </a:t>
            </a:r>
            <a:r>
              <a:rPr lang="ar-MA" dirty="0" err="1"/>
              <a:t>ق</a:t>
            </a:r>
            <a:r>
              <a:rPr lang="ar-MA" dirty="0"/>
              <a:t>.م.ج.</a:t>
            </a:r>
          </a:p>
          <a:p>
            <a:pPr algn="r"/>
            <a:r>
              <a:rPr lang="fr-FR" dirty="0"/>
              <a:t>	</a:t>
            </a:r>
            <a:r>
              <a:rPr lang="ar-MA" dirty="0"/>
              <a:t>إذا ارتكب عديم الأهلية </a:t>
            </a:r>
            <a:r>
              <a:rPr lang="ar-MA" u="sng" dirty="0"/>
              <a:t>جناية</a:t>
            </a:r>
            <a:r>
              <a:rPr lang="ar-MA" dirty="0"/>
              <a:t> ، فإنه </a:t>
            </a:r>
            <a:r>
              <a:rPr lang="ar-MA" b="1" dirty="0"/>
              <a:t>يمكن إخضاعه لنظام الحراسة </a:t>
            </a:r>
            <a:r>
              <a:rPr lang="ar-MA" b="1" dirty="0" smtClean="0"/>
              <a:t>المؤقتة </a:t>
            </a:r>
            <a:r>
              <a:rPr lang="ar-MA" dirty="0" smtClean="0"/>
              <a:t>أو في استمرار الإيداع بالسجن المنصوص عليه في المادة 473 من ق م  .ج  .وللمحكمة أن  تتخذ واحدا أو أكثر من </a:t>
            </a:r>
            <a:r>
              <a:rPr lang="ar-MA" dirty="0"/>
              <a:t>تدابير الحماية أو </a:t>
            </a:r>
            <a:r>
              <a:rPr lang="ar-MA" dirty="0" smtClean="0"/>
              <a:t>التهذيب </a:t>
            </a:r>
            <a:r>
              <a:rPr lang="ar-MA" dirty="0"/>
              <a:t>حسب المادة 481 ق</a:t>
            </a:r>
            <a:r>
              <a:rPr lang="ar-MA" dirty="0" smtClean="0"/>
              <a:t>..</a:t>
            </a:r>
            <a:r>
              <a:rPr lang="ar-MA" dirty="0" err="1" smtClean="0"/>
              <a:t>م.ج</a:t>
            </a:r>
            <a:r>
              <a:rPr lang="ar-MA" dirty="0" smtClean="0"/>
              <a:t>.</a:t>
            </a:r>
            <a:endParaRPr lang="ar-MA" dirty="0"/>
          </a:p>
          <a:p>
            <a:pPr algn="r"/>
            <a:r>
              <a:rPr lang="ar-MA" dirty="0"/>
              <a:t>	</a:t>
            </a:r>
            <a:r>
              <a:rPr lang="ar-MA" b="1" dirty="0" smtClean="0"/>
              <a:t>قواعد المسطرة </a:t>
            </a:r>
            <a:r>
              <a:rPr lang="ar-MA" b="1" dirty="0"/>
              <a:t>الجنائية </a:t>
            </a:r>
            <a:r>
              <a:rPr lang="ar-MA" b="1" dirty="0" smtClean="0"/>
              <a:t>الخاصة  بالحدث الذي تجاوز عمره 12 سنة </a:t>
            </a:r>
            <a:r>
              <a:rPr lang="ar-MA" dirty="0" smtClean="0"/>
              <a:t>:</a:t>
            </a:r>
            <a:endParaRPr lang="ar-MA" dirty="0"/>
          </a:p>
          <a:p>
            <a:pPr algn="r"/>
            <a:r>
              <a:rPr lang="fr-FR" dirty="0"/>
              <a:t>	</a:t>
            </a:r>
            <a:r>
              <a:rPr lang="ar-MA" dirty="0"/>
              <a:t>إذا ارتكب </a:t>
            </a:r>
            <a:r>
              <a:rPr lang="ar-MA" dirty="0" smtClean="0"/>
              <a:t>( الحدث الذي يتجاوز عمره 12 سنة )جنحة أو جناية  فيطبق في حقه إما تدبيرا أو أكثر من تدابير الحماية والتهذيب المنصوص </a:t>
            </a:r>
            <a:r>
              <a:rPr lang="ar-MA" dirty="0"/>
              <a:t>عليها </a:t>
            </a:r>
            <a:r>
              <a:rPr lang="ar-MA" dirty="0" smtClean="0"/>
              <a:t>( في م 481 من ق م ج ).</a:t>
            </a:r>
            <a:endParaRPr lang="ar-MA" dirty="0"/>
          </a:p>
          <a:p>
            <a:pPr algn="r"/>
            <a:r>
              <a:rPr lang="ar-MA" dirty="0" smtClean="0"/>
              <a:t>ويمكن أن تعوض بصفة استثنائية أو تكمل التدابير السابقة بعقوبة حبسيه او مالية متى كان ذلك ضروريا لظروفه وشخصيته بشرط تعليل هذا المقرر وتخفيض الحدين الأقصى والادنى المنصوص عليهما في القانون إلى النصف </a:t>
            </a:r>
            <a:r>
              <a:rPr lang="ar-JO" dirty="0" smtClean="0"/>
              <a:t>(الفصل 482)</a:t>
            </a:r>
            <a:r>
              <a:rPr lang="ar-MA" dirty="0" smtClean="0"/>
              <a:t>.</a:t>
            </a:r>
            <a:r>
              <a:rPr lang="fr-FR" dirty="0"/>
              <a:t>	</a:t>
            </a:r>
          </a:p>
        </p:txBody>
      </p:sp>
    </p:spTree>
    <p:extLst>
      <p:ext uri="{BB962C8B-B14F-4D97-AF65-F5344CB8AC3E}">
        <p14:creationId xmlns:p14="http://schemas.microsoft.com/office/powerpoint/2010/main" val="58109245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9475" y="-2216727"/>
            <a:ext cx="8596668" cy="1320800"/>
          </a:xfrm>
        </p:spPr>
        <p:txBody>
          <a:bodyPr/>
          <a:lstStyle/>
          <a:p>
            <a:endParaRPr lang="fr-FR" dirty="0"/>
          </a:p>
        </p:txBody>
      </p:sp>
      <p:sp>
        <p:nvSpPr>
          <p:cNvPr id="3" name="Espace réservé du contenu 2"/>
          <p:cNvSpPr>
            <a:spLocks noGrp="1"/>
          </p:cNvSpPr>
          <p:nvPr>
            <p:ph idx="1"/>
          </p:nvPr>
        </p:nvSpPr>
        <p:spPr>
          <a:xfrm>
            <a:off x="950469" y="565746"/>
            <a:ext cx="10662411" cy="5553621"/>
          </a:xfrm>
        </p:spPr>
        <p:txBody>
          <a:bodyPr>
            <a:normAutofit/>
          </a:bodyPr>
          <a:lstStyle/>
          <a:p>
            <a:pPr algn="r"/>
            <a:r>
              <a:rPr lang="ar-MA" b="1" dirty="0">
                <a:solidFill>
                  <a:srgbClr val="7030A0"/>
                </a:solidFill>
              </a:rPr>
              <a:t>- </a:t>
            </a:r>
            <a:r>
              <a:rPr lang="ar-MA" sz="2800" b="1" dirty="0" smtClean="0">
                <a:solidFill>
                  <a:srgbClr val="7030A0"/>
                </a:solidFill>
              </a:rPr>
              <a:t>حالة السكر وتعاطي المخدرات</a:t>
            </a:r>
            <a:endParaRPr lang="ar-MA" sz="2800" dirty="0"/>
          </a:p>
          <a:p>
            <a:pPr algn="r"/>
            <a:r>
              <a:rPr lang="ar-MA" sz="2800" dirty="0"/>
              <a:t>تعاطي المسكرات </a:t>
            </a:r>
            <a:r>
              <a:rPr lang="ar-MA" sz="2800" dirty="0" smtClean="0"/>
              <a:t> والمخدرات العمدي تترتب معه المسؤولية الجنائية</a:t>
            </a:r>
            <a:r>
              <a:rPr lang="ar-JO" sz="2800" dirty="0" smtClean="0"/>
              <a:t> ”</a:t>
            </a:r>
            <a:r>
              <a:rPr lang="ar-MA" sz="2800" b="1" dirty="0" smtClean="0">
                <a:solidFill>
                  <a:srgbClr val="7030A0"/>
                </a:solidFill>
              </a:rPr>
              <a:t>السكر </a:t>
            </a:r>
            <a:r>
              <a:rPr lang="ar-MA" sz="2800" b="1" dirty="0">
                <a:solidFill>
                  <a:srgbClr val="7030A0"/>
                </a:solidFill>
              </a:rPr>
              <a:t>وحالات الانفعال أو الاندفاع العاطفي أو الناشئ عن تعاطي المواد المخدرة عمدا لا يمكن بأي </a:t>
            </a:r>
            <a:endParaRPr lang="ar-JO" sz="2800" b="1" dirty="0" smtClean="0">
              <a:solidFill>
                <a:srgbClr val="7030A0"/>
              </a:solidFill>
            </a:endParaRPr>
          </a:p>
          <a:p>
            <a:pPr algn="r"/>
            <a:r>
              <a:rPr lang="ar-MA" sz="2800" b="1" dirty="0" smtClean="0">
                <a:solidFill>
                  <a:srgbClr val="7030A0"/>
                </a:solidFill>
              </a:rPr>
              <a:t>حال </a:t>
            </a:r>
            <a:r>
              <a:rPr lang="ar-MA" sz="2800" b="1" dirty="0">
                <a:solidFill>
                  <a:srgbClr val="7030A0"/>
                </a:solidFill>
              </a:rPr>
              <a:t>من الأحوال أن </a:t>
            </a:r>
            <a:r>
              <a:rPr lang="ar-MA" sz="2800" b="1" dirty="0" smtClean="0">
                <a:solidFill>
                  <a:srgbClr val="7030A0"/>
                </a:solidFill>
              </a:rPr>
              <a:t>يعدم </a:t>
            </a:r>
            <a:r>
              <a:rPr lang="ar-MA" sz="2800" b="1" dirty="0">
                <a:solidFill>
                  <a:srgbClr val="7030A0"/>
                </a:solidFill>
              </a:rPr>
              <a:t>المسؤولية أو </a:t>
            </a:r>
            <a:r>
              <a:rPr lang="ar-MA" sz="2800" b="1" dirty="0" smtClean="0">
                <a:solidFill>
                  <a:srgbClr val="7030A0"/>
                </a:solidFill>
              </a:rPr>
              <a:t>ينقصها </a:t>
            </a:r>
            <a:r>
              <a:rPr lang="ar-JO" sz="2800" dirty="0" smtClean="0"/>
              <a:t>”(</a:t>
            </a:r>
            <a:r>
              <a:rPr lang="ar-MA" sz="2800" dirty="0" smtClean="0"/>
              <a:t>الفصل 137 </a:t>
            </a:r>
            <a:r>
              <a:rPr lang="ar-JO" sz="2800" dirty="0" smtClean="0"/>
              <a:t>) </a:t>
            </a:r>
            <a:r>
              <a:rPr lang="ar-MA" sz="2800" dirty="0" smtClean="0"/>
              <a:t>من </a:t>
            </a:r>
            <a:r>
              <a:rPr lang="ar-MA" sz="2800" dirty="0" err="1" smtClean="0"/>
              <a:t>ق</a:t>
            </a:r>
            <a:r>
              <a:rPr lang="ar-MA" sz="2800" dirty="0" smtClean="0"/>
              <a:t> ج</a:t>
            </a:r>
            <a:r>
              <a:rPr lang="ar-JO" sz="2800" dirty="0" smtClean="0"/>
              <a:t> .</a:t>
            </a:r>
            <a:r>
              <a:rPr lang="ar-MA" sz="2800" dirty="0" smtClean="0"/>
              <a:t> </a:t>
            </a:r>
            <a:endParaRPr lang="ar-MA" sz="2800" dirty="0"/>
          </a:p>
          <a:p>
            <a:pPr marL="0" indent="0" algn="ctr">
              <a:buNone/>
            </a:pPr>
            <a:endParaRPr lang="ar-JO" sz="2800" b="1" dirty="0" smtClean="0">
              <a:solidFill>
                <a:srgbClr val="0070C0"/>
              </a:solidFill>
            </a:endParaRPr>
          </a:p>
          <a:p>
            <a:pPr marL="0" indent="0" algn="ctr">
              <a:buNone/>
            </a:pPr>
            <a:r>
              <a:rPr lang="ar-MA" sz="2800" b="1" dirty="0" smtClean="0">
                <a:solidFill>
                  <a:srgbClr val="0070C0"/>
                </a:solidFill>
              </a:rPr>
              <a:t>الأسباب </a:t>
            </a:r>
            <a:r>
              <a:rPr lang="ar-MA" sz="2800" b="1" dirty="0">
                <a:solidFill>
                  <a:srgbClr val="0070C0"/>
                </a:solidFill>
              </a:rPr>
              <a:t>التي تؤثر في تحديد </a:t>
            </a:r>
            <a:r>
              <a:rPr lang="ar-MA" sz="2800" b="1" dirty="0" smtClean="0">
                <a:solidFill>
                  <a:srgbClr val="0070C0"/>
                </a:solidFill>
              </a:rPr>
              <a:t>العقوبة</a:t>
            </a:r>
            <a:endParaRPr lang="ar-MA" sz="2800" dirty="0"/>
          </a:p>
          <a:p>
            <a:pPr lvl="8" algn="r"/>
            <a:r>
              <a:rPr lang="ar-MA" sz="2800" b="1" dirty="0" smtClean="0">
                <a:solidFill>
                  <a:srgbClr val="00B050"/>
                </a:solidFill>
              </a:rPr>
              <a:t>1-أسباب الإعفاء من العقاب: </a:t>
            </a:r>
            <a:r>
              <a:rPr lang="ar-MA" sz="2800" b="1" dirty="0" smtClean="0">
                <a:solidFill>
                  <a:srgbClr val="002060"/>
                </a:solidFill>
              </a:rPr>
              <a:t>ومثاله</a:t>
            </a:r>
            <a:r>
              <a:rPr lang="ar-JO" sz="2800" b="1" dirty="0" smtClean="0">
                <a:solidFill>
                  <a:srgbClr val="002060"/>
                </a:solidFill>
              </a:rPr>
              <a:t>ا</a:t>
            </a:r>
            <a:r>
              <a:rPr lang="ar-MA" sz="2800" b="1" dirty="0" smtClean="0">
                <a:solidFill>
                  <a:srgbClr val="002060"/>
                </a:solidFill>
              </a:rPr>
              <a:t>  </a:t>
            </a:r>
          </a:p>
          <a:p>
            <a:pPr marL="3657600" lvl="8" indent="0" algn="r">
              <a:buNone/>
            </a:pPr>
            <a:r>
              <a:rPr lang="ar-MA" sz="2800" dirty="0" smtClean="0">
                <a:solidFill>
                  <a:schemeClr val="tx1"/>
                </a:solidFill>
              </a:rPr>
              <a:t>العذر المقرر للزوج ا </a:t>
            </a:r>
            <a:r>
              <a:rPr lang="ar-MA" sz="2800" dirty="0">
                <a:solidFill>
                  <a:schemeClr val="tx1"/>
                </a:solidFill>
              </a:rPr>
              <a:t>لسارق </a:t>
            </a:r>
            <a:r>
              <a:rPr lang="ar-MA" sz="2800" dirty="0" smtClean="0">
                <a:solidFill>
                  <a:schemeClr val="tx1"/>
                </a:solidFill>
              </a:rPr>
              <a:t>إذا </a:t>
            </a:r>
            <a:r>
              <a:rPr lang="ar-MA" sz="2800" dirty="0">
                <a:solidFill>
                  <a:schemeClr val="tx1"/>
                </a:solidFill>
              </a:rPr>
              <a:t>كان المسروق ملك لزوجه أو لأحد فروعه.</a:t>
            </a:r>
          </a:p>
          <a:p>
            <a:pPr lvl="8" algn="r"/>
            <a:r>
              <a:rPr lang="fr-FR" sz="2800" dirty="0">
                <a:solidFill>
                  <a:schemeClr val="tx1"/>
                </a:solidFill>
              </a:rPr>
              <a:t>	</a:t>
            </a:r>
            <a:r>
              <a:rPr lang="ar-MA" sz="2800" b="1" dirty="0">
                <a:solidFill>
                  <a:schemeClr val="tx1"/>
                </a:solidFill>
              </a:rPr>
              <a:t>أثر العذر المعفي </a:t>
            </a:r>
            <a:r>
              <a:rPr lang="ar-MA" sz="2800" b="1" dirty="0" smtClean="0">
                <a:solidFill>
                  <a:schemeClr val="tx1"/>
                </a:solidFill>
              </a:rPr>
              <a:t>ينصرف </a:t>
            </a:r>
            <a:r>
              <a:rPr lang="ar-MA" sz="2800" b="1" dirty="0">
                <a:solidFill>
                  <a:schemeClr val="tx1"/>
                </a:solidFill>
              </a:rPr>
              <a:t>إلى العقوبة دون الجريمة</a:t>
            </a:r>
            <a:r>
              <a:rPr lang="ar-MA" sz="2800" dirty="0">
                <a:solidFill>
                  <a:schemeClr val="tx1"/>
                </a:solidFill>
              </a:rPr>
              <a:t>.</a:t>
            </a:r>
          </a:p>
          <a:p>
            <a:pPr lvl="8" algn="r"/>
            <a:endParaRPr lang="ar-MA" sz="2800" dirty="0">
              <a:solidFill>
                <a:srgbClr val="002060"/>
              </a:solidFill>
            </a:endParaRPr>
          </a:p>
          <a:p>
            <a:pPr lvl="8" algn="r"/>
            <a:endParaRPr lang="ar-MA" sz="2800" dirty="0">
              <a:solidFill>
                <a:srgbClr val="002060"/>
              </a:solidFill>
            </a:endParaRPr>
          </a:p>
          <a:p>
            <a:pPr lvl="8" algn="r"/>
            <a:endParaRPr lang="ar-MA" sz="1800" b="1" dirty="0">
              <a:solidFill>
                <a:srgbClr val="002060"/>
              </a:solidFill>
            </a:endParaRPr>
          </a:p>
        </p:txBody>
      </p:sp>
    </p:spTree>
    <p:extLst>
      <p:ext uri="{BB962C8B-B14F-4D97-AF65-F5344CB8AC3E}">
        <p14:creationId xmlns:p14="http://schemas.microsoft.com/office/powerpoint/2010/main" val="1256657489"/>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0339" y="-1950720"/>
            <a:ext cx="8596668" cy="1320800"/>
          </a:xfrm>
        </p:spPr>
        <p:txBody>
          <a:bodyPr/>
          <a:lstStyle/>
          <a:p>
            <a:endParaRPr lang="fr-FR" dirty="0"/>
          </a:p>
        </p:txBody>
      </p:sp>
      <p:sp>
        <p:nvSpPr>
          <p:cNvPr id="3" name="Espace réservé du contenu 2"/>
          <p:cNvSpPr>
            <a:spLocks noGrp="1"/>
          </p:cNvSpPr>
          <p:nvPr>
            <p:ph idx="1"/>
          </p:nvPr>
        </p:nvSpPr>
        <p:spPr>
          <a:xfrm>
            <a:off x="585894" y="266019"/>
            <a:ext cx="11105363" cy="6304598"/>
          </a:xfrm>
        </p:spPr>
        <p:txBody>
          <a:bodyPr>
            <a:noAutofit/>
          </a:bodyPr>
          <a:lstStyle/>
          <a:p>
            <a:pPr lvl="8" algn="r"/>
            <a:r>
              <a:rPr lang="ar-JO" sz="2400" b="1" dirty="0" smtClean="0">
                <a:solidFill>
                  <a:srgbClr val="00B050"/>
                </a:solidFill>
              </a:rPr>
              <a:t>2-ا</a:t>
            </a:r>
            <a:r>
              <a:rPr lang="ar-MA" sz="2400" b="1" dirty="0" smtClean="0">
                <a:solidFill>
                  <a:srgbClr val="00B050"/>
                </a:solidFill>
              </a:rPr>
              <a:t>لأسباب </a:t>
            </a:r>
            <a:r>
              <a:rPr lang="ar-MA" sz="2400" b="1" dirty="0">
                <a:solidFill>
                  <a:srgbClr val="00B050"/>
                </a:solidFill>
              </a:rPr>
              <a:t>التي تؤدي إلى تخفيف </a:t>
            </a:r>
            <a:r>
              <a:rPr lang="ar-MA" sz="2400" b="1" dirty="0" smtClean="0">
                <a:solidFill>
                  <a:srgbClr val="00B050"/>
                </a:solidFill>
              </a:rPr>
              <a:t>العقاب</a:t>
            </a:r>
            <a:endParaRPr lang="ar-MA" sz="2400" b="1" dirty="0">
              <a:solidFill>
                <a:srgbClr val="00B050"/>
              </a:solidFill>
            </a:endParaRPr>
          </a:p>
          <a:p>
            <a:pPr algn="r"/>
            <a:r>
              <a:rPr lang="ar-JO" sz="2400" b="1" dirty="0" smtClean="0">
                <a:solidFill>
                  <a:srgbClr val="00B0F0"/>
                </a:solidFill>
              </a:rPr>
              <a:t>أ</a:t>
            </a:r>
            <a:r>
              <a:rPr lang="ar-MA" sz="2400" b="1" dirty="0" smtClean="0">
                <a:solidFill>
                  <a:srgbClr val="00B0F0"/>
                </a:solidFill>
              </a:rPr>
              <a:t>-الأعذار </a:t>
            </a:r>
            <a:r>
              <a:rPr lang="ar-MA" sz="2400" b="1" dirty="0">
                <a:solidFill>
                  <a:srgbClr val="00B0F0"/>
                </a:solidFill>
              </a:rPr>
              <a:t>القانونية المخففة</a:t>
            </a:r>
            <a:r>
              <a:rPr lang="ar-MA" sz="2400" dirty="0"/>
              <a:t>:</a:t>
            </a:r>
          </a:p>
          <a:p>
            <a:pPr algn="r"/>
            <a:r>
              <a:rPr lang="ar-MA" sz="2400" dirty="0"/>
              <a:t>يمكن للجاني </a:t>
            </a:r>
            <a:r>
              <a:rPr lang="ar-JO" sz="2400" dirty="0" smtClean="0"/>
              <a:t>أ</a:t>
            </a:r>
            <a:r>
              <a:rPr lang="ar-MA" sz="2400" dirty="0" smtClean="0"/>
              <a:t>ن </a:t>
            </a:r>
            <a:r>
              <a:rPr lang="ar-MA" sz="2400" dirty="0"/>
              <a:t>يتمتع بالإعفاء الجزئي من العقاب كــــــ:</a:t>
            </a:r>
          </a:p>
          <a:p>
            <a:pPr algn="r"/>
            <a:r>
              <a:rPr lang="fr-FR" sz="2400" b="1" dirty="0"/>
              <a:t>	</a:t>
            </a:r>
            <a:r>
              <a:rPr lang="ar-JO" sz="2400" b="1" dirty="0" smtClean="0"/>
              <a:t> </a:t>
            </a:r>
            <a:r>
              <a:rPr lang="ar-MA" sz="2400" b="1" dirty="0" smtClean="0"/>
              <a:t>القتل أو الجرح أو الضرب نتيجة استفزاز ناشئ عن اعتداء بالضرب أو العنف الجسيم على شخص ما</a:t>
            </a:r>
            <a:r>
              <a:rPr lang="ar-JO" sz="2400" b="1" dirty="0" smtClean="0"/>
              <a:t>.</a:t>
            </a:r>
            <a:r>
              <a:rPr lang="ar-MA" sz="2400" b="1" dirty="0" smtClean="0"/>
              <a:t> </a:t>
            </a:r>
          </a:p>
          <a:p>
            <a:pPr algn="r"/>
            <a:r>
              <a:rPr lang="ar-MA" sz="2400" dirty="0" smtClean="0"/>
              <a:t>.</a:t>
            </a:r>
            <a:r>
              <a:rPr lang="fr-FR" sz="2400" dirty="0" smtClean="0"/>
              <a:t> </a:t>
            </a:r>
            <a:r>
              <a:rPr lang="fr-FR" sz="2400" dirty="0"/>
              <a:t>	</a:t>
            </a:r>
            <a:r>
              <a:rPr lang="ar-MA" sz="2400" b="1" dirty="0"/>
              <a:t>حالة القتل أو الضرب أو الجرح المرتكب نهارا بقصد دفع </a:t>
            </a:r>
            <a:r>
              <a:rPr lang="ar-MA" sz="2400" b="1" dirty="0" smtClean="0"/>
              <a:t>تسلق </a:t>
            </a:r>
            <a:r>
              <a:rPr lang="ar-MA" sz="2400" b="1" dirty="0"/>
              <a:t>أو كسر مدخل منزل أو </a:t>
            </a:r>
            <a:r>
              <a:rPr lang="ar-MA" sz="2400" b="1" dirty="0" smtClean="0"/>
              <a:t>حائط أو بيت مسكون أو أحد ملحقاتهما . أما حصول دلك بالليل فتسري عليه مقتضيات الفصل 125 من ق ج </a:t>
            </a:r>
            <a:r>
              <a:rPr lang="ar-JO" sz="2400" b="1" dirty="0" smtClean="0">
                <a:solidFill>
                  <a:srgbClr val="00B0F0"/>
                </a:solidFill>
              </a:rPr>
              <a:t>(</a:t>
            </a:r>
            <a:r>
              <a:rPr lang="ar-MA" sz="2400" b="1" dirty="0" smtClean="0">
                <a:solidFill>
                  <a:srgbClr val="00B0F0"/>
                </a:solidFill>
              </a:rPr>
              <a:t>الفصل 417</a:t>
            </a:r>
            <a:r>
              <a:rPr lang="ar-JO" sz="2400" b="1" dirty="0" smtClean="0">
                <a:solidFill>
                  <a:srgbClr val="00B0F0"/>
                </a:solidFill>
              </a:rPr>
              <a:t>) من </a:t>
            </a:r>
            <a:r>
              <a:rPr lang="ar-JO" sz="2400" b="1" dirty="0" err="1" smtClean="0">
                <a:solidFill>
                  <a:srgbClr val="00B0F0"/>
                </a:solidFill>
              </a:rPr>
              <a:t>ق</a:t>
            </a:r>
            <a:r>
              <a:rPr lang="ar-JO" sz="2400" b="1" dirty="0" smtClean="0">
                <a:solidFill>
                  <a:srgbClr val="00B0F0"/>
                </a:solidFill>
              </a:rPr>
              <a:t>. ج</a:t>
            </a:r>
            <a:r>
              <a:rPr lang="ar-MA" sz="2400" b="1" dirty="0" smtClean="0"/>
              <a:t> .</a:t>
            </a:r>
            <a:endParaRPr lang="ar-MA" sz="2400" b="1" dirty="0"/>
          </a:p>
          <a:p>
            <a:pPr algn="r"/>
            <a:r>
              <a:rPr lang="fr-FR" sz="2400" dirty="0"/>
              <a:t>			</a:t>
            </a:r>
            <a:r>
              <a:rPr lang="ar-MA" sz="2400" b="1" dirty="0" smtClean="0"/>
              <a:t>حالة القتل أو الضرب أو الجرح الذي يرتكبه الزوج ضد الزوج الآخر أو شريكه حين </a:t>
            </a:r>
            <a:r>
              <a:rPr lang="ar-JO" sz="2400" b="1" dirty="0" smtClean="0"/>
              <a:t>  </a:t>
            </a:r>
            <a:r>
              <a:rPr lang="ar-MA" sz="2400" b="1" dirty="0" smtClean="0"/>
              <a:t>مفاجئتهما </a:t>
            </a:r>
            <a:r>
              <a:rPr lang="ar-MA" sz="2400" b="1" dirty="0"/>
              <a:t>متلبسين بجريمة الزنا </a:t>
            </a:r>
            <a:r>
              <a:rPr lang="ar-MA" sz="2400" dirty="0" smtClean="0"/>
              <a:t>( </a:t>
            </a:r>
            <a:r>
              <a:rPr lang="ar-MA" sz="2400" b="1" dirty="0" smtClean="0">
                <a:solidFill>
                  <a:srgbClr val="00B0F0"/>
                </a:solidFill>
              </a:rPr>
              <a:t>الفصل 418 </a:t>
            </a:r>
            <a:r>
              <a:rPr lang="ar-MA" sz="2400" b="1" dirty="0" smtClean="0"/>
              <a:t>)</a:t>
            </a:r>
            <a:endParaRPr lang="ar-MA" sz="2400" b="1" dirty="0"/>
          </a:p>
          <a:p>
            <a:pPr algn="r"/>
            <a:r>
              <a:rPr lang="fr-FR" sz="2400" b="1" dirty="0"/>
              <a:t>	</a:t>
            </a:r>
            <a:r>
              <a:rPr lang="ar-MA" sz="2400" b="1" dirty="0"/>
              <a:t>حالة الضرب أو الجرح المؤدي إلى الموت دون نية إحداثه بسبب مفاجأة رب أسرة لأشخاص في منزله </a:t>
            </a:r>
            <a:r>
              <a:rPr lang="ar-JO" sz="2400" b="1" dirty="0" smtClean="0"/>
              <a:t>  </a:t>
            </a:r>
            <a:r>
              <a:rPr lang="ar-MA" sz="2400" b="1" dirty="0" smtClean="0"/>
              <a:t>وهم </a:t>
            </a:r>
            <a:r>
              <a:rPr lang="ar-MA" sz="2400" b="1" dirty="0"/>
              <a:t>في حالة اتصال جنسي غير </a:t>
            </a:r>
            <a:r>
              <a:rPr lang="ar-MA" sz="2400" b="1" dirty="0" smtClean="0"/>
              <a:t>مشروع</a:t>
            </a:r>
            <a:r>
              <a:rPr lang="ar-JO" sz="2400" b="1" dirty="0" smtClean="0">
                <a:solidFill>
                  <a:srgbClr val="00B0F0"/>
                </a:solidFill>
              </a:rPr>
              <a:t>( الفصل 420) </a:t>
            </a:r>
            <a:r>
              <a:rPr lang="ar-JO" sz="2400" b="1" dirty="0" smtClean="0"/>
              <a:t>من </a:t>
            </a:r>
            <a:r>
              <a:rPr lang="ar-JO" sz="2400" b="1" dirty="0" err="1" smtClean="0"/>
              <a:t>ق</a:t>
            </a:r>
            <a:r>
              <a:rPr lang="ar-JO" sz="2400" b="1" dirty="0" smtClean="0"/>
              <a:t>. ج</a:t>
            </a:r>
            <a:endParaRPr lang="ar-MA" sz="2400" b="1" dirty="0">
              <a:solidFill>
                <a:srgbClr val="00B0F0"/>
              </a:solidFill>
            </a:endParaRPr>
          </a:p>
          <a:p>
            <a:pPr algn="r"/>
            <a:r>
              <a:rPr lang="fr-FR" sz="2400" dirty="0"/>
              <a:t>	</a:t>
            </a:r>
            <a:r>
              <a:rPr lang="ar-MA" sz="2400" b="1" dirty="0"/>
              <a:t>حالة الضرب أو الجرح المرتكب ضد شخص بالغ عند مفاجأته متلبسا بهتك </a:t>
            </a:r>
            <a:r>
              <a:rPr lang="ar-MA" sz="2400" b="1" dirty="0" smtClean="0"/>
              <a:t>عرض </a:t>
            </a:r>
            <a:r>
              <a:rPr lang="ar-JO" sz="2400" b="1" dirty="0" smtClean="0"/>
              <a:t>أ</a:t>
            </a:r>
            <a:r>
              <a:rPr lang="ar-MA" sz="2400" b="1" dirty="0" smtClean="0"/>
              <a:t> و محاولة هتك عرض  بعنف</a:t>
            </a:r>
            <a:r>
              <a:rPr lang="ar-JO" sz="2400" b="1" dirty="0" smtClean="0"/>
              <a:t> أو بدونه على</a:t>
            </a:r>
            <a:r>
              <a:rPr lang="ar-MA" sz="2400" b="1" dirty="0" smtClean="0"/>
              <a:t> طفل </a:t>
            </a:r>
            <a:r>
              <a:rPr lang="ar-MA" sz="2400" b="1" dirty="0"/>
              <a:t>( </a:t>
            </a:r>
            <a:r>
              <a:rPr lang="ar-MA" sz="2400" b="1" dirty="0" smtClean="0"/>
              <a:t>دون 18  </a:t>
            </a:r>
            <a:r>
              <a:rPr lang="ar-MA" sz="2400" b="1" dirty="0"/>
              <a:t>سنة </a:t>
            </a:r>
            <a:r>
              <a:rPr lang="ar-MA" sz="2400" b="1" dirty="0" smtClean="0"/>
              <a:t>)</a:t>
            </a:r>
            <a:r>
              <a:rPr lang="ar-JO" sz="2400" b="1" dirty="0" smtClean="0"/>
              <a:t> </a:t>
            </a:r>
            <a:r>
              <a:rPr lang="ar-MA" sz="2400" b="1" dirty="0" smtClean="0">
                <a:solidFill>
                  <a:srgbClr val="00B0F0"/>
                </a:solidFill>
              </a:rPr>
              <a:t>الفصل </a:t>
            </a:r>
            <a:r>
              <a:rPr lang="ar-JO" sz="2400" b="1" dirty="0" smtClean="0">
                <a:solidFill>
                  <a:srgbClr val="00B0F0"/>
                </a:solidFill>
              </a:rPr>
              <a:t>421 من </a:t>
            </a:r>
            <a:r>
              <a:rPr lang="ar-JO" sz="2400" b="1" dirty="0" err="1" smtClean="0">
                <a:solidFill>
                  <a:srgbClr val="00B0F0"/>
                </a:solidFill>
              </a:rPr>
              <a:t>ق</a:t>
            </a:r>
            <a:r>
              <a:rPr lang="ar-JO" sz="2400" b="1" dirty="0" smtClean="0">
                <a:solidFill>
                  <a:srgbClr val="00B0F0"/>
                </a:solidFill>
              </a:rPr>
              <a:t>.ج.</a:t>
            </a:r>
            <a:r>
              <a:rPr lang="ar-MA" sz="2400" b="1" dirty="0" smtClean="0">
                <a:solidFill>
                  <a:srgbClr val="00B0F0"/>
                </a:solidFill>
              </a:rPr>
              <a:t> </a:t>
            </a:r>
            <a:endParaRPr lang="ar-JO" sz="2400" dirty="0" smtClean="0"/>
          </a:p>
          <a:p>
            <a:pPr algn="r"/>
            <a:r>
              <a:rPr lang="ar-MA" sz="2400" b="1" dirty="0" smtClean="0"/>
              <a:t>حالة </a:t>
            </a:r>
            <a:r>
              <a:rPr lang="ar-MA" sz="2400" b="1" dirty="0"/>
              <a:t>الخصاء الناجم عن هتك عرض إنسان </a:t>
            </a:r>
            <a:r>
              <a:rPr lang="ar-MA" sz="2400" b="1" dirty="0" smtClean="0"/>
              <a:t>بالقوة (</a:t>
            </a:r>
            <a:r>
              <a:rPr lang="ar-MA" sz="2400" b="1" dirty="0" smtClean="0">
                <a:solidFill>
                  <a:srgbClr val="00B0F0"/>
                </a:solidFill>
              </a:rPr>
              <a:t>الفصل 419</a:t>
            </a:r>
            <a:r>
              <a:rPr lang="ar-JO" sz="2400" b="1" dirty="0" smtClean="0">
                <a:solidFill>
                  <a:srgbClr val="00B0F0"/>
                </a:solidFill>
              </a:rPr>
              <a:t>) من </a:t>
            </a:r>
            <a:r>
              <a:rPr lang="ar-JO" sz="2400" b="1" dirty="0" err="1" smtClean="0">
                <a:solidFill>
                  <a:srgbClr val="00B0F0"/>
                </a:solidFill>
              </a:rPr>
              <a:t>ق</a:t>
            </a:r>
            <a:r>
              <a:rPr lang="ar-JO" sz="2400" b="1" dirty="0" smtClean="0">
                <a:solidFill>
                  <a:srgbClr val="00B0F0"/>
                </a:solidFill>
              </a:rPr>
              <a:t>. ج .</a:t>
            </a:r>
            <a:r>
              <a:rPr lang="ar-MA" sz="2400" b="1" dirty="0" smtClean="0">
                <a:solidFill>
                  <a:srgbClr val="00B0F0"/>
                </a:solidFill>
              </a:rPr>
              <a:t> </a:t>
            </a:r>
            <a:endParaRPr lang="ar-MA" sz="2400" b="1" dirty="0">
              <a:solidFill>
                <a:srgbClr val="00B0F0"/>
              </a:solidFill>
            </a:endParaRPr>
          </a:p>
          <a:p>
            <a:pPr algn="r"/>
            <a:endParaRPr lang="ar-MA" sz="2400" b="1" dirty="0"/>
          </a:p>
          <a:p>
            <a:pPr algn="r"/>
            <a:endParaRPr lang="fr-FR" sz="2400" dirty="0"/>
          </a:p>
        </p:txBody>
      </p:sp>
    </p:spTree>
    <p:extLst>
      <p:ext uri="{BB962C8B-B14F-4D97-AF65-F5344CB8AC3E}">
        <p14:creationId xmlns:p14="http://schemas.microsoft.com/office/powerpoint/2010/main" val="217212797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9843" y="-1784466"/>
            <a:ext cx="8596668" cy="1320800"/>
          </a:xfrm>
        </p:spPr>
        <p:txBody>
          <a:bodyPr/>
          <a:lstStyle/>
          <a:p>
            <a:endParaRPr lang="fr-FR" dirty="0"/>
          </a:p>
        </p:txBody>
      </p:sp>
      <p:sp>
        <p:nvSpPr>
          <p:cNvPr id="3" name="Espace réservé du contenu 2"/>
          <p:cNvSpPr>
            <a:spLocks noGrp="1"/>
          </p:cNvSpPr>
          <p:nvPr>
            <p:ph idx="1"/>
          </p:nvPr>
        </p:nvSpPr>
        <p:spPr>
          <a:xfrm>
            <a:off x="1159474" y="149630"/>
            <a:ext cx="10636285" cy="6151418"/>
          </a:xfrm>
        </p:spPr>
        <p:txBody>
          <a:bodyPr>
            <a:normAutofit/>
          </a:bodyPr>
          <a:lstStyle/>
          <a:p>
            <a:pPr algn="r"/>
            <a:r>
              <a:rPr lang="ar-JO" sz="2600" b="1" dirty="0" smtClean="0">
                <a:solidFill>
                  <a:srgbClr val="00B0F0"/>
                </a:solidFill>
              </a:rPr>
              <a:t>ب -</a:t>
            </a:r>
            <a:r>
              <a:rPr lang="ar-MA" sz="2600" b="1" dirty="0" smtClean="0">
                <a:solidFill>
                  <a:srgbClr val="00B0F0"/>
                </a:solidFill>
              </a:rPr>
              <a:t>الظروف </a:t>
            </a:r>
            <a:r>
              <a:rPr lang="ar-MA" sz="2600" b="1" dirty="0">
                <a:solidFill>
                  <a:srgbClr val="00B0F0"/>
                </a:solidFill>
              </a:rPr>
              <a:t>القضائية </a:t>
            </a:r>
            <a:r>
              <a:rPr lang="ar-MA" sz="2600" b="1" dirty="0" smtClean="0">
                <a:solidFill>
                  <a:srgbClr val="00B0F0"/>
                </a:solidFill>
              </a:rPr>
              <a:t>المخففة</a:t>
            </a:r>
            <a:endParaRPr lang="ar-MA" sz="2600" dirty="0"/>
          </a:p>
          <a:p>
            <a:pPr algn="r"/>
            <a:r>
              <a:rPr lang="ar-MA" sz="2600" dirty="0"/>
              <a:t>	</a:t>
            </a:r>
            <a:r>
              <a:rPr lang="ar-MA" sz="2600" dirty="0" smtClean="0"/>
              <a:t>تعتمد  </a:t>
            </a:r>
            <a:r>
              <a:rPr lang="ar-MA" sz="2600" dirty="0"/>
              <a:t>عندما يكون الجزاء المقرر للجريمة في القانون </a:t>
            </a:r>
            <a:r>
              <a:rPr lang="ar-MA" sz="2600" b="1" dirty="0"/>
              <a:t>قاس بالنسبة لخطورة الأفعال المرتكبة </a:t>
            </a:r>
            <a:r>
              <a:rPr lang="ar-MA" sz="2600" dirty="0"/>
              <a:t>أو </a:t>
            </a:r>
            <a:r>
              <a:rPr lang="ar-MA" sz="2600" b="1" dirty="0"/>
              <a:t>بالنسبة لدرجة إجرام المتهم </a:t>
            </a:r>
            <a:r>
              <a:rPr lang="ar-MA" sz="2600" dirty="0"/>
              <a:t>، </a:t>
            </a:r>
            <a:r>
              <a:rPr lang="ar-JO" sz="2600" dirty="0" smtClean="0"/>
              <a:t>ما لم ي</a:t>
            </a:r>
            <a:r>
              <a:rPr lang="ar-MA" sz="2600" dirty="0" smtClean="0"/>
              <a:t>وجد </a:t>
            </a:r>
            <a:r>
              <a:rPr lang="ar-MA" sz="2600" dirty="0"/>
              <a:t>نص قانوني يمنع ذلك ، ومن بين هذه الوقائع هناك :</a:t>
            </a:r>
          </a:p>
          <a:p>
            <a:pPr algn="r"/>
            <a:r>
              <a:rPr lang="fr-FR" sz="2600" dirty="0"/>
              <a:t>	</a:t>
            </a:r>
            <a:r>
              <a:rPr lang="ar-MA" sz="2600" b="1" dirty="0"/>
              <a:t>حالة الفاعل النفسية </a:t>
            </a:r>
            <a:r>
              <a:rPr lang="ar-MA" sz="2600" dirty="0"/>
              <a:t>.</a:t>
            </a:r>
          </a:p>
          <a:p>
            <a:pPr algn="r"/>
            <a:r>
              <a:rPr lang="fr-FR" sz="2600" dirty="0"/>
              <a:t>	</a:t>
            </a:r>
            <a:r>
              <a:rPr lang="ar-MA" sz="2600" b="1" dirty="0"/>
              <a:t>انتفاء خطورته الإجرامية</a:t>
            </a:r>
            <a:r>
              <a:rPr lang="ar-MA" sz="2600" dirty="0"/>
              <a:t>.</a:t>
            </a:r>
          </a:p>
          <a:p>
            <a:pPr algn="r"/>
            <a:r>
              <a:rPr lang="fr-FR" sz="2600" dirty="0"/>
              <a:t>	</a:t>
            </a:r>
            <a:r>
              <a:rPr lang="ar-MA" sz="2600" b="1" dirty="0" smtClean="0"/>
              <a:t>درجة الضرر </a:t>
            </a:r>
            <a:r>
              <a:rPr lang="ar-MA" sz="2600" b="1" dirty="0"/>
              <a:t>الواقع للمجني عليه </a:t>
            </a:r>
            <a:r>
              <a:rPr lang="ar-MA" sz="2600" dirty="0"/>
              <a:t>.</a:t>
            </a:r>
          </a:p>
          <a:p>
            <a:pPr algn="r"/>
            <a:r>
              <a:rPr lang="fr-FR" sz="2600" dirty="0"/>
              <a:t>	</a:t>
            </a:r>
            <a:r>
              <a:rPr lang="ar-MA" sz="2600" dirty="0"/>
              <a:t>التصالح الواقع بين المجني عليه والفاعل </a:t>
            </a:r>
            <a:r>
              <a:rPr lang="ar-MA" sz="2600" dirty="0" smtClean="0"/>
              <a:t>.</a:t>
            </a:r>
            <a:endParaRPr lang="ar-MA" sz="2600" dirty="0"/>
          </a:p>
          <a:p>
            <a:pPr algn="r"/>
            <a:r>
              <a:rPr lang="ar-MA" sz="2600" dirty="0"/>
              <a:t>	كما أن المحكمة عندما </a:t>
            </a:r>
            <a:r>
              <a:rPr lang="ar-MA" sz="2600" dirty="0" smtClean="0"/>
              <a:t>ت</a:t>
            </a:r>
            <a:r>
              <a:rPr lang="ar-MA" sz="2600" dirty="0"/>
              <a:t>ٌ</a:t>
            </a:r>
            <a:r>
              <a:rPr lang="ar-MA" sz="2600" dirty="0" smtClean="0"/>
              <a:t>متع </a:t>
            </a:r>
            <a:r>
              <a:rPr lang="ar-MA" sz="2600" dirty="0"/>
              <a:t>الفاعل بظروف التخفيف فإنها تراعي </a:t>
            </a:r>
            <a:r>
              <a:rPr lang="ar-MA" sz="2600" dirty="0" smtClean="0"/>
              <a:t>ضابطين هما </a:t>
            </a:r>
            <a:r>
              <a:rPr lang="ar-MA" sz="2600" dirty="0"/>
              <a:t>: </a:t>
            </a:r>
          </a:p>
          <a:p>
            <a:pPr algn="r"/>
            <a:r>
              <a:rPr lang="fr-FR" sz="2600" dirty="0"/>
              <a:t>	</a:t>
            </a:r>
            <a:r>
              <a:rPr lang="ar-MA" sz="2600" b="1" dirty="0" smtClean="0">
                <a:solidFill>
                  <a:srgbClr val="00B0F0"/>
                </a:solidFill>
              </a:rPr>
              <a:t>المدى</a:t>
            </a:r>
            <a:r>
              <a:rPr lang="ar-JO" sz="2600" b="1" dirty="0" smtClean="0">
                <a:solidFill>
                  <a:srgbClr val="00B0F0"/>
                </a:solidFill>
              </a:rPr>
              <a:t> </a:t>
            </a:r>
            <a:r>
              <a:rPr lang="ar-MA" sz="2600" b="1" dirty="0" smtClean="0">
                <a:solidFill>
                  <a:srgbClr val="00B0F0"/>
                </a:solidFill>
              </a:rPr>
              <a:t>الذي </a:t>
            </a:r>
            <a:r>
              <a:rPr lang="ar-JO" sz="2600" b="1" dirty="0" smtClean="0">
                <a:solidFill>
                  <a:srgbClr val="00B0F0"/>
                </a:solidFill>
              </a:rPr>
              <a:t>حصره المشرع والدي </a:t>
            </a:r>
            <a:r>
              <a:rPr lang="ar-MA" sz="2600" b="1" dirty="0" smtClean="0">
                <a:solidFill>
                  <a:srgbClr val="00B0F0"/>
                </a:solidFill>
              </a:rPr>
              <a:t>يمكن </a:t>
            </a:r>
            <a:r>
              <a:rPr lang="ar-MA" sz="2600" b="1" dirty="0">
                <a:solidFill>
                  <a:srgbClr val="00B0F0"/>
                </a:solidFill>
              </a:rPr>
              <a:t>أن يصل إليه هذا التخفيف </a:t>
            </a:r>
            <a:r>
              <a:rPr lang="ar-JO" sz="2600" b="1" dirty="0" smtClean="0">
                <a:solidFill>
                  <a:srgbClr val="00B0F0"/>
                </a:solidFill>
              </a:rPr>
              <a:t>(الفصول 147-148-149-150-151 )من </a:t>
            </a:r>
            <a:r>
              <a:rPr lang="ar-JO" sz="2600" b="1" dirty="0" err="1" smtClean="0">
                <a:solidFill>
                  <a:srgbClr val="00B0F0"/>
                </a:solidFill>
              </a:rPr>
              <a:t>ق</a:t>
            </a:r>
            <a:r>
              <a:rPr lang="ar-JO" sz="2600" b="1" dirty="0" smtClean="0">
                <a:solidFill>
                  <a:srgbClr val="00B0F0"/>
                </a:solidFill>
              </a:rPr>
              <a:t>.ج .</a:t>
            </a:r>
            <a:endParaRPr lang="ar-MA" sz="2600" b="1" dirty="0">
              <a:solidFill>
                <a:srgbClr val="00B0F0"/>
              </a:solidFill>
            </a:endParaRPr>
          </a:p>
          <a:p>
            <a:pPr algn="r"/>
            <a:r>
              <a:rPr lang="fr-FR" sz="2600" dirty="0"/>
              <a:t>	</a:t>
            </a:r>
            <a:r>
              <a:rPr lang="ar-MA" sz="2600" b="1" dirty="0">
                <a:solidFill>
                  <a:srgbClr val="00B0F0"/>
                </a:solidFill>
              </a:rPr>
              <a:t>أن لا يوجد في القانون نص يمنع منح الظروف القضائية المخففة .</a:t>
            </a:r>
          </a:p>
          <a:p>
            <a:endParaRPr lang="ar-MA" sz="2600" dirty="0"/>
          </a:p>
          <a:p>
            <a:endParaRPr lang="fr-FR" dirty="0"/>
          </a:p>
        </p:txBody>
      </p:sp>
    </p:spTree>
    <p:extLst>
      <p:ext uri="{BB962C8B-B14F-4D97-AF65-F5344CB8AC3E}">
        <p14:creationId xmlns:p14="http://schemas.microsoft.com/office/powerpoint/2010/main" val="3894650469"/>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927463"/>
            <a:ext cx="10972800" cy="222069"/>
          </a:xfrm>
        </p:spPr>
        <p:txBody>
          <a:bodyPr>
            <a:normAutofit fontScale="90000"/>
          </a:bodyPr>
          <a:lstStyle/>
          <a:p>
            <a:endParaRPr lang="fr-FR" dirty="0"/>
          </a:p>
        </p:txBody>
      </p:sp>
      <p:sp>
        <p:nvSpPr>
          <p:cNvPr id="3" name="Espace réservé du contenu 2"/>
          <p:cNvSpPr>
            <a:spLocks noGrp="1"/>
          </p:cNvSpPr>
          <p:nvPr>
            <p:ph idx="1"/>
          </p:nvPr>
        </p:nvSpPr>
        <p:spPr>
          <a:xfrm>
            <a:off x="648787" y="365760"/>
            <a:ext cx="11107783" cy="5734594"/>
          </a:xfrm>
        </p:spPr>
        <p:txBody>
          <a:bodyPr/>
          <a:lstStyle/>
          <a:p>
            <a:pPr algn="r"/>
            <a:r>
              <a:rPr lang="ar-MA" b="1" dirty="0" smtClean="0">
                <a:solidFill>
                  <a:srgbClr val="0070C0"/>
                </a:solidFill>
              </a:rPr>
              <a:t>الظروف </a:t>
            </a:r>
            <a:r>
              <a:rPr lang="ar-MA" b="1" dirty="0">
                <a:solidFill>
                  <a:srgbClr val="0070C0"/>
                </a:solidFill>
              </a:rPr>
              <a:t>المخففة في العقوبات الأصلية </a:t>
            </a:r>
            <a:r>
              <a:rPr lang="ar-MA" dirty="0"/>
              <a:t>:</a:t>
            </a:r>
          </a:p>
          <a:p>
            <a:pPr algn="r"/>
            <a:r>
              <a:rPr lang="ar-MA" dirty="0"/>
              <a:t>العقوبات الأصلية إما جنائية ، وإما </a:t>
            </a:r>
            <a:r>
              <a:rPr lang="ar-MA" dirty="0" smtClean="0"/>
              <a:t>جنحيه </a:t>
            </a:r>
            <a:r>
              <a:rPr lang="ar-MA" dirty="0"/>
              <a:t>، وإما ضبطية .</a:t>
            </a:r>
          </a:p>
          <a:p>
            <a:pPr algn="r"/>
            <a:endParaRPr lang="ar-MA" dirty="0"/>
          </a:p>
          <a:p>
            <a:pPr algn="r"/>
            <a:r>
              <a:rPr lang="ar-MA" dirty="0" smtClean="0"/>
              <a:t>أثر </a:t>
            </a:r>
            <a:r>
              <a:rPr lang="ar-MA" dirty="0"/>
              <a:t>منح ظروف التخفيف على العقوبات الجنائية </a:t>
            </a:r>
            <a:r>
              <a:rPr lang="ar-MA" dirty="0" smtClean="0"/>
              <a:t>:</a:t>
            </a:r>
          </a:p>
          <a:p>
            <a:pPr algn="r"/>
            <a:r>
              <a:rPr lang="ar-MA" dirty="0" smtClean="0"/>
              <a:t>إن </a:t>
            </a:r>
            <a:r>
              <a:rPr lang="ar-MA" dirty="0"/>
              <a:t>أثر تمتيع المدان في جناية بظروف التخفيف </a:t>
            </a:r>
            <a:r>
              <a:rPr lang="ar-MA" dirty="0" smtClean="0"/>
              <a:t>يبينه الفصلان </a:t>
            </a:r>
            <a:r>
              <a:rPr lang="ar-JO" dirty="0" smtClean="0"/>
              <a:t>(</a:t>
            </a:r>
            <a:r>
              <a:rPr lang="ar-MA" dirty="0" smtClean="0"/>
              <a:t>147-148 من </a:t>
            </a:r>
            <a:r>
              <a:rPr lang="ar-MA" dirty="0" err="1" smtClean="0"/>
              <a:t>ق</a:t>
            </a:r>
            <a:r>
              <a:rPr lang="ar-MA" dirty="0" smtClean="0"/>
              <a:t> ج</a:t>
            </a:r>
            <a:r>
              <a:rPr lang="ar-JO" dirty="0" smtClean="0"/>
              <a:t>)</a:t>
            </a:r>
            <a:r>
              <a:rPr lang="ar-MA" dirty="0" smtClean="0"/>
              <a:t>  </a:t>
            </a:r>
            <a:endParaRPr lang="fr-FR" dirty="0"/>
          </a:p>
          <a:p>
            <a:pPr marL="0" indent="0" algn="r">
              <a:buNone/>
            </a:pPr>
            <a:r>
              <a:rPr lang="fr-FR" dirty="0"/>
              <a:t>	</a:t>
            </a:r>
            <a:r>
              <a:rPr lang="ar-MA" dirty="0"/>
              <a:t>إذا كانت العقوبة في القانون هي </a:t>
            </a:r>
            <a:r>
              <a:rPr lang="ar-MA" b="1" dirty="0">
                <a:solidFill>
                  <a:srgbClr val="0070C0"/>
                </a:solidFill>
              </a:rPr>
              <a:t>الإعدام</a:t>
            </a:r>
            <a:r>
              <a:rPr lang="ar-MA" dirty="0"/>
              <a:t> ، فإن محكمة الجنايات تطبيق عقوبة </a:t>
            </a:r>
            <a:r>
              <a:rPr lang="ar-MA" b="1" dirty="0">
                <a:solidFill>
                  <a:srgbClr val="0070C0"/>
                </a:solidFill>
              </a:rPr>
              <a:t>السجن المؤبد </a:t>
            </a:r>
            <a:r>
              <a:rPr lang="ar-MA" dirty="0"/>
              <a:t>أو السجن من </a:t>
            </a:r>
            <a:r>
              <a:rPr lang="ar-MA" b="1" dirty="0">
                <a:solidFill>
                  <a:srgbClr val="0070C0"/>
                </a:solidFill>
              </a:rPr>
              <a:t>20 سنة إلى 30 سنة</a:t>
            </a:r>
            <a:r>
              <a:rPr lang="ar-MA" dirty="0"/>
              <a:t>.</a:t>
            </a:r>
          </a:p>
        </p:txBody>
      </p:sp>
    </p:spTree>
    <p:extLst>
      <p:ext uri="{BB962C8B-B14F-4D97-AF65-F5344CB8AC3E}">
        <p14:creationId xmlns:p14="http://schemas.microsoft.com/office/powerpoint/2010/main" val="397191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2510" y="574431"/>
            <a:ext cx="9732759" cy="1320800"/>
          </a:xfrm>
        </p:spPr>
        <p:txBody>
          <a:bodyPr/>
          <a:lstStyle/>
          <a:p>
            <a:pPr algn="r"/>
            <a:r>
              <a:rPr lang="fr-FR" sz="2000" dirty="0">
                <a:solidFill>
                  <a:schemeClr val="accent3">
                    <a:lumMod val="75000"/>
                  </a:schemeClr>
                </a:solidFill>
              </a:rPr>
              <a:t/>
            </a:r>
            <a:br>
              <a:rPr lang="fr-FR" sz="2000" dirty="0">
                <a:solidFill>
                  <a:schemeClr val="accent3">
                    <a:lumMod val="75000"/>
                  </a:schemeClr>
                </a:solidFill>
              </a:rPr>
            </a:br>
            <a:r>
              <a:rPr lang="fr-FR" sz="2000" dirty="0" smtClean="0">
                <a:solidFill>
                  <a:schemeClr val="accent3">
                    <a:lumMod val="75000"/>
                  </a:schemeClr>
                </a:solidFill>
              </a:rPr>
              <a:t>: </a:t>
            </a:r>
            <a:r>
              <a:rPr lang="ar-MA" sz="2400" b="1" dirty="0" smtClean="0">
                <a:solidFill>
                  <a:schemeClr val="accent3">
                    <a:lumMod val="75000"/>
                  </a:schemeClr>
                </a:solidFill>
              </a:rPr>
              <a:t>علم </a:t>
            </a:r>
            <a:r>
              <a:rPr lang="ar-MA" sz="2400" b="1" dirty="0">
                <a:solidFill>
                  <a:schemeClr val="accent3">
                    <a:lumMod val="75000"/>
                  </a:schemeClr>
                </a:solidFill>
              </a:rPr>
              <a:t>الإحصاء الجنائي </a:t>
            </a:r>
            <a:r>
              <a:rPr lang="ar-MA" sz="2400" b="1" dirty="0" smtClean="0">
                <a:solidFill>
                  <a:schemeClr val="accent3">
                    <a:lumMod val="75000"/>
                  </a:schemeClr>
                </a:solidFill>
              </a:rPr>
              <a:t>/المكاني والزماني</a:t>
            </a:r>
            <a:endParaRPr lang="fr-FR" sz="2400" b="1" dirty="0">
              <a:solidFill>
                <a:schemeClr val="accent3">
                  <a:lumMod val="75000"/>
                </a:schemeClr>
              </a:solidFill>
            </a:endParaRPr>
          </a:p>
        </p:txBody>
      </p:sp>
      <p:sp>
        <p:nvSpPr>
          <p:cNvPr id="3" name="Espace réservé du contenu 2"/>
          <p:cNvSpPr>
            <a:spLocks noGrp="1"/>
          </p:cNvSpPr>
          <p:nvPr>
            <p:ph idx="1"/>
          </p:nvPr>
        </p:nvSpPr>
        <p:spPr>
          <a:xfrm>
            <a:off x="1380719" y="1561123"/>
            <a:ext cx="9222804" cy="4734169"/>
          </a:xfrm>
        </p:spPr>
        <p:txBody>
          <a:bodyPr>
            <a:normAutofit fontScale="32500" lnSpcReduction="20000"/>
          </a:bodyPr>
          <a:lstStyle/>
          <a:p>
            <a:pPr marL="0" indent="0">
              <a:buNone/>
            </a:pPr>
            <a:endParaRPr lang="ar-MA" dirty="0"/>
          </a:p>
          <a:p>
            <a:pPr algn="r"/>
            <a:r>
              <a:rPr lang="ar-MA" sz="8000" dirty="0"/>
              <a:t>أهمية علم الإحصاء الجنائي تمكن في تقديم أرقام </a:t>
            </a:r>
            <a:r>
              <a:rPr lang="ar-MA" sz="8000" dirty="0" smtClean="0"/>
              <a:t>مهمة خاصة </a:t>
            </a:r>
            <a:r>
              <a:rPr lang="ar-MA" sz="8000" dirty="0"/>
              <a:t>بالجريمة وأسبابها كعدد جرائم الاغتصاب أو السرقة أو العنف وهو </a:t>
            </a:r>
            <a:r>
              <a:rPr lang="ar-MA" sz="8000" dirty="0" smtClean="0"/>
              <a:t>ما يساعد </a:t>
            </a:r>
            <a:r>
              <a:rPr lang="ar-MA" sz="8000" dirty="0"/>
              <a:t>على توجيه الاهتمام لوسائل </a:t>
            </a:r>
            <a:r>
              <a:rPr lang="ar-MA" sz="8000" b="1" dirty="0"/>
              <a:t>الوقاية والمكافحة في مكان وزمان معيين</a:t>
            </a:r>
            <a:r>
              <a:rPr lang="ar-MA" sz="8000" dirty="0"/>
              <a:t>.</a:t>
            </a:r>
          </a:p>
          <a:p>
            <a:pPr algn="r"/>
            <a:endParaRPr lang="ar-MA" sz="8000" dirty="0"/>
          </a:p>
          <a:p>
            <a:pPr marL="0" indent="0" algn="r">
              <a:buNone/>
            </a:pPr>
            <a:r>
              <a:rPr lang="ar-MA" sz="8000" dirty="0"/>
              <a:t>	 </a:t>
            </a:r>
            <a:r>
              <a:rPr lang="ar-MA" sz="8000" b="1" dirty="0">
                <a:solidFill>
                  <a:schemeClr val="accent3">
                    <a:lumMod val="75000"/>
                  </a:schemeClr>
                </a:solidFill>
              </a:rPr>
              <a:t>علم العقاب :</a:t>
            </a:r>
          </a:p>
          <a:p>
            <a:pPr algn="r"/>
            <a:r>
              <a:rPr lang="ar-MA" sz="8000" dirty="0" smtClean="0"/>
              <a:t>محور اهتمامه العقوبة( </a:t>
            </a:r>
            <a:r>
              <a:rPr lang="ar-MA" sz="8000" b="1" dirty="0" smtClean="0">
                <a:solidFill>
                  <a:schemeClr val="accent5"/>
                </a:solidFill>
              </a:rPr>
              <a:t>تشريعا</a:t>
            </a:r>
            <a:r>
              <a:rPr lang="ar-MA" sz="8000" dirty="0" smtClean="0"/>
              <a:t> /من </a:t>
            </a:r>
            <a:r>
              <a:rPr lang="ar-MA" sz="8000" dirty="0"/>
              <a:t>خلال تحديد الجزاء الجنائي الملائم ،عقوبة وتدبيرا وقائيا) </a:t>
            </a:r>
            <a:r>
              <a:rPr lang="ar-MA" sz="8000" b="1" dirty="0" smtClean="0">
                <a:solidFill>
                  <a:schemeClr val="accent5"/>
                </a:solidFill>
              </a:rPr>
              <a:t>وتنفيذا</a:t>
            </a:r>
            <a:r>
              <a:rPr lang="ar-MA" sz="8000" dirty="0" smtClean="0">
                <a:solidFill>
                  <a:schemeClr val="accent5"/>
                </a:solidFill>
              </a:rPr>
              <a:t>/</a:t>
            </a:r>
            <a:r>
              <a:rPr lang="ar-MA" sz="8000" dirty="0" smtClean="0"/>
              <a:t>من </a:t>
            </a:r>
            <a:r>
              <a:rPr lang="ar-MA" sz="8000" dirty="0"/>
              <a:t>خلال </a:t>
            </a:r>
            <a:r>
              <a:rPr lang="ar-MA" sz="8000" dirty="0" smtClean="0"/>
              <a:t>أنظمة </a:t>
            </a:r>
            <a:r>
              <a:rPr lang="ar-MA" sz="8000" dirty="0"/>
              <a:t>السجون المختلفة  وكذا سبل الإصلاح والتهذيب).</a:t>
            </a:r>
          </a:p>
          <a:p>
            <a:pPr algn="r"/>
            <a:endParaRPr lang="ar-MA" sz="8000" dirty="0"/>
          </a:p>
          <a:p>
            <a:pPr marL="0" indent="0" algn="r">
              <a:buNone/>
            </a:pPr>
            <a:r>
              <a:rPr lang="ar-MA" sz="8000" dirty="0"/>
              <a:t>	 </a:t>
            </a:r>
            <a:r>
              <a:rPr lang="ar-MA" sz="8000" b="1" dirty="0">
                <a:solidFill>
                  <a:schemeClr val="accent3">
                    <a:lumMod val="75000"/>
                  </a:schemeClr>
                </a:solidFill>
              </a:rPr>
              <a:t>علم اكتشاف الجرائم </a:t>
            </a:r>
            <a:r>
              <a:rPr lang="ar-MA" sz="8000" dirty="0"/>
              <a:t>:</a:t>
            </a:r>
          </a:p>
          <a:p>
            <a:pPr algn="r"/>
            <a:r>
              <a:rPr lang="ar-MA" sz="8000" dirty="0"/>
              <a:t>وهو من العلوم المساعدة للقانون الجنائي، ودوره هو كشف مرتكبي الجرائم وكذا سبل ارتكابها ويتفرع عنه علوم جزئية أهمها </a:t>
            </a:r>
            <a:r>
              <a:rPr lang="ar-MA" sz="8000" dirty="0" smtClean="0"/>
              <a:t>:</a:t>
            </a:r>
            <a:endParaRPr lang="ar-MA" sz="8000" dirty="0"/>
          </a:p>
        </p:txBody>
      </p:sp>
    </p:spTree>
    <p:extLst>
      <p:ext uri="{BB962C8B-B14F-4D97-AF65-F5344CB8AC3E}">
        <p14:creationId xmlns:p14="http://schemas.microsoft.com/office/powerpoint/2010/main" val="195885514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355" y="-2565862"/>
            <a:ext cx="8596668" cy="1320800"/>
          </a:xfrm>
        </p:spPr>
        <p:txBody>
          <a:bodyPr/>
          <a:lstStyle/>
          <a:p>
            <a:endParaRPr lang="fr-FR" dirty="0"/>
          </a:p>
        </p:txBody>
      </p:sp>
      <p:sp>
        <p:nvSpPr>
          <p:cNvPr id="3" name="Espace réservé du contenu 2"/>
          <p:cNvSpPr>
            <a:spLocks noGrp="1"/>
          </p:cNvSpPr>
          <p:nvPr>
            <p:ph idx="1"/>
          </p:nvPr>
        </p:nvSpPr>
        <p:spPr>
          <a:xfrm>
            <a:off x="228446" y="547925"/>
            <a:ext cx="10992547" cy="5869505"/>
          </a:xfrm>
        </p:spPr>
        <p:txBody>
          <a:bodyPr>
            <a:normAutofit/>
          </a:bodyPr>
          <a:lstStyle/>
          <a:p>
            <a:pPr algn="r"/>
            <a:r>
              <a:rPr lang="fr-FR" dirty="0"/>
              <a:t>	</a:t>
            </a:r>
            <a:r>
              <a:rPr lang="ar-MA" dirty="0"/>
              <a:t>إذا كانت العقوبة المقررة </a:t>
            </a:r>
            <a:r>
              <a:rPr lang="ar-MA" b="1" dirty="0">
                <a:solidFill>
                  <a:srgbClr val="0070C0"/>
                </a:solidFill>
              </a:rPr>
              <a:t>هي السجن المؤبد </a:t>
            </a:r>
            <a:r>
              <a:rPr lang="ar-MA" dirty="0"/>
              <a:t>، فإنها تطبق عقوبة </a:t>
            </a:r>
            <a:r>
              <a:rPr lang="ar-MA" b="1" dirty="0">
                <a:solidFill>
                  <a:srgbClr val="0070C0"/>
                </a:solidFill>
              </a:rPr>
              <a:t>السجن من 10 سنوات إلى 30 سنة</a:t>
            </a:r>
            <a:r>
              <a:rPr lang="ar-MA" dirty="0"/>
              <a:t>.</a:t>
            </a:r>
          </a:p>
          <a:p>
            <a:pPr algn="r"/>
            <a:r>
              <a:rPr lang="fr-FR" dirty="0"/>
              <a:t>	</a:t>
            </a:r>
            <a:r>
              <a:rPr lang="ar-MA" dirty="0"/>
              <a:t>إذا كان الحد الأدنى للعقوبة </a:t>
            </a:r>
            <a:r>
              <a:rPr lang="ar-MA" b="1" dirty="0">
                <a:solidFill>
                  <a:srgbClr val="0070C0"/>
                </a:solidFill>
              </a:rPr>
              <a:t>هو 10 سنوات سجنا </a:t>
            </a:r>
            <a:r>
              <a:rPr lang="ar-MA" dirty="0"/>
              <a:t>، فإنها تطبق </a:t>
            </a:r>
            <a:r>
              <a:rPr lang="ar-MA" b="1" dirty="0">
                <a:solidFill>
                  <a:srgbClr val="0070C0"/>
                </a:solidFill>
              </a:rPr>
              <a:t>السجن من 5 سنوات إلى 10 سنوات </a:t>
            </a:r>
            <a:r>
              <a:rPr lang="ar-MA" dirty="0"/>
              <a:t>أو عقوبة ا</a:t>
            </a:r>
            <a:r>
              <a:rPr lang="ar-MA" b="1" dirty="0">
                <a:solidFill>
                  <a:srgbClr val="0070C0"/>
                </a:solidFill>
              </a:rPr>
              <a:t>لحبس من 2 سنتين إلى 5 سنوات</a:t>
            </a:r>
            <a:r>
              <a:rPr lang="ar-MA" dirty="0"/>
              <a:t>.</a:t>
            </a:r>
          </a:p>
          <a:p>
            <a:pPr algn="r"/>
            <a:r>
              <a:rPr lang="fr-FR" dirty="0"/>
              <a:t>	</a:t>
            </a:r>
            <a:r>
              <a:rPr lang="ar-MA" dirty="0"/>
              <a:t>إذا كان الحد </a:t>
            </a:r>
            <a:r>
              <a:rPr lang="ar-MA" b="1" dirty="0">
                <a:solidFill>
                  <a:srgbClr val="0070C0"/>
                </a:solidFill>
              </a:rPr>
              <a:t>الأدنى للعقوبة هو 5 سنوات </a:t>
            </a:r>
            <a:r>
              <a:rPr lang="ar-MA" dirty="0"/>
              <a:t>، فإنها تطبق الحبس من </a:t>
            </a:r>
            <a:r>
              <a:rPr lang="ar-MA" b="1" dirty="0">
                <a:solidFill>
                  <a:srgbClr val="0070C0"/>
                </a:solidFill>
              </a:rPr>
              <a:t>1 سنة إلى 5</a:t>
            </a:r>
            <a:r>
              <a:rPr lang="ar-MA" dirty="0"/>
              <a:t> </a:t>
            </a:r>
            <a:r>
              <a:rPr lang="ar-MA" b="1" dirty="0">
                <a:solidFill>
                  <a:srgbClr val="0070C0"/>
                </a:solidFill>
              </a:rPr>
              <a:t>سنوات</a:t>
            </a:r>
            <a:r>
              <a:rPr lang="ar-MA" dirty="0"/>
              <a:t> </a:t>
            </a:r>
            <a:r>
              <a:rPr lang="ar-MA" dirty="0" smtClean="0"/>
              <a:t>.</a:t>
            </a:r>
            <a:endParaRPr lang="ar-MA" dirty="0"/>
          </a:p>
          <a:p>
            <a:pPr algn="r"/>
            <a:r>
              <a:rPr lang="fr-FR" dirty="0"/>
              <a:t>		</a:t>
            </a:r>
            <a:r>
              <a:rPr lang="ar-MA" dirty="0"/>
              <a:t>يجوز للمحكمة الجنائية </a:t>
            </a:r>
            <a:r>
              <a:rPr lang="ar-MA" dirty="0" smtClean="0"/>
              <a:t>في الحالات التي تحكم فيها بالحبس بدلا عن إحدى العقوبات الجنائية  أن </a:t>
            </a:r>
            <a:r>
              <a:rPr lang="ar-MA" dirty="0"/>
              <a:t>تحكم علاوة على ذلك بغرامة </a:t>
            </a:r>
            <a:r>
              <a:rPr lang="ar-JO" dirty="0" smtClean="0"/>
              <a:t>من 120 </a:t>
            </a:r>
            <a:r>
              <a:rPr lang="ar-MA" dirty="0" smtClean="0"/>
              <a:t>إلى </a:t>
            </a:r>
            <a:r>
              <a:rPr lang="ar-MA" dirty="0"/>
              <a:t>1200 درهم وبالمنع من الإقامة والحرمان من </a:t>
            </a:r>
            <a:r>
              <a:rPr lang="ar-MA" dirty="0" smtClean="0"/>
              <a:t>الحقوق المشار إليها في الفصل 26 </a:t>
            </a:r>
            <a:r>
              <a:rPr lang="ar-MA" dirty="0"/>
              <a:t>لمدة تتراوح بين 5 </a:t>
            </a:r>
            <a:r>
              <a:rPr lang="ar-MA" dirty="0" smtClean="0"/>
              <a:t>و10 سنوات .</a:t>
            </a:r>
            <a:endParaRPr lang="ar-MA" dirty="0"/>
          </a:p>
          <a:p>
            <a:pPr algn="r"/>
            <a:endParaRPr lang="fr-FR" dirty="0"/>
          </a:p>
        </p:txBody>
      </p:sp>
    </p:spTree>
    <p:extLst>
      <p:ext uri="{BB962C8B-B14F-4D97-AF65-F5344CB8AC3E}">
        <p14:creationId xmlns:p14="http://schemas.microsoft.com/office/powerpoint/2010/main" val="292786037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5851" y="-1729048"/>
            <a:ext cx="8596668" cy="581891"/>
          </a:xfrm>
        </p:spPr>
        <p:txBody>
          <a:bodyPr>
            <a:normAutofit fontScale="90000"/>
          </a:bodyPr>
          <a:lstStyle/>
          <a:p>
            <a:endParaRPr lang="fr-FR" dirty="0"/>
          </a:p>
        </p:txBody>
      </p:sp>
      <p:sp>
        <p:nvSpPr>
          <p:cNvPr id="3" name="Espace réservé du contenu 2"/>
          <p:cNvSpPr>
            <a:spLocks noGrp="1"/>
          </p:cNvSpPr>
          <p:nvPr>
            <p:ph idx="1"/>
          </p:nvPr>
        </p:nvSpPr>
        <p:spPr>
          <a:xfrm>
            <a:off x="943342" y="266019"/>
            <a:ext cx="9872703" cy="5592475"/>
          </a:xfrm>
        </p:spPr>
        <p:txBody>
          <a:bodyPr>
            <a:normAutofit fontScale="70000" lnSpcReduction="20000"/>
          </a:bodyPr>
          <a:lstStyle/>
          <a:p>
            <a:pPr algn="r"/>
            <a:r>
              <a:rPr lang="fr-FR" dirty="0"/>
              <a:t>	 </a:t>
            </a:r>
            <a:r>
              <a:rPr lang="ar-MA" dirty="0"/>
              <a:t>إذا كانت العقوبة المقررة في القانون هي </a:t>
            </a:r>
            <a:r>
              <a:rPr lang="ar-MA" b="1" dirty="0">
                <a:solidFill>
                  <a:srgbClr val="0070C0"/>
                </a:solidFill>
              </a:rPr>
              <a:t>الإقامة الإجبارية </a:t>
            </a:r>
            <a:r>
              <a:rPr lang="ar-MA" dirty="0"/>
              <a:t>، فإن القاضي يحكم </a:t>
            </a:r>
            <a:r>
              <a:rPr lang="ar-MA" b="1" dirty="0">
                <a:solidFill>
                  <a:srgbClr val="0070C0"/>
                </a:solidFill>
              </a:rPr>
              <a:t>بالتجريد من الحقوق الوطنية أو الحبس من 6 أشهر إلى 2 سنتين</a:t>
            </a:r>
            <a:r>
              <a:rPr lang="ar-MA" dirty="0"/>
              <a:t>.</a:t>
            </a:r>
          </a:p>
          <a:p>
            <a:pPr algn="r"/>
            <a:r>
              <a:rPr lang="fr-FR" dirty="0"/>
              <a:t>	</a:t>
            </a:r>
            <a:r>
              <a:rPr lang="ar-MA" dirty="0"/>
              <a:t>إذا كانت العقوبة المقررة هي </a:t>
            </a:r>
            <a:r>
              <a:rPr lang="ar-MA" b="1" dirty="0">
                <a:solidFill>
                  <a:srgbClr val="0070C0"/>
                </a:solidFill>
              </a:rPr>
              <a:t>التجريد من الحقوق الوطنية </a:t>
            </a:r>
            <a:r>
              <a:rPr lang="ar-MA" dirty="0"/>
              <a:t>، فالقاضي يحكم بعقوبة </a:t>
            </a:r>
            <a:r>
              <a:rPr lang="ar-MA" b="1" dirty="0">
                <a:solidFill>
                  <a:srgbClr val="0070C0"/>
                </a:solidFill>
              </a:rPr>
              <a:t>الحبس من 6 أشهر إلى 2 سنتين أو بالحرمان من بعض الحقوق المشار إليها في الفصل 26.</a:t>
            </a:r>
          </a:p>
          <a:p>
            <a:pPr algn="r"/>
            <a:endParaRPr lang="ar-MA" dirty="0"/>
          </a:p>
          <a:p>
            <a:pPr algn="r"/>
            <a:r>
              <a:rPr lang="ar-MA" b="1" dirty="0">
                <a:solidFill>
                  <a:srgbClr val="00B050"/>
                </a:solidFill>
              </a:rPr>
              <a:t>أثر منح ظروف التخفيف على العقوبات </a:t>
            </a:r>
            <a:r>
              <a:rPr lang="ar-MA" b="1" dirty="0" err="1">
                <a:solidFill>
                  <a:srgbClr val="00B050"/>
                </a:solidFill>
              </a:rPr>
              <a:t>الجنحية</a:t>
            </a:r>
            <a:r>
              <a:rPr lang="ar-MA" b="1" dirty="0">
                <a:solidFill>
                  <a:srgbClr val="00B050"/>
                </a:solidFill>
              </a:rPr>
              <a:t> </a:t>
            </a:r>
            <a:r>
              <a:rPr lang="ar-MA" b="1" dirty="0" smtClean="0">
                <a:solidFill>
                  <a:srgbClr val="00B050"/>
                </a:solidFill>
              </a:rPr>
              <a:t>( الفصلان 149-150 )</a:t>
            </a:r>
            <a:endParaRPr lang="ar-MA" dirty="0">
              <a:solidFill>
                <a:srgbClr val="00B050"/>
              </a:solidFill>
            </a:endParaRPr>
          </a:p>
          <a:p>
            <a:pPr algn="r"/>
            <a:r>
              <a:rPr lang="fr-FR" dirty="0"/>
              <a:t>	</a:t>
            </a:r>
            <a:r>
              <a:rPr lang="ar-MA" b="1" dirty="0">
                <a:solidFill>
                  <a:srgbClr val="7030A0"/>
                </a:solidFill>
              </a:rPr>
              <a:t>الجنحة التأديبية :</a:t>
            </a:r>
          </a:p>
          <a:p>
            <a:pPr algn="r"/>
            <a:r>
              <a:rPr lang="ar-MA" dirty="0" smtClean="0"/>
              <a:t>في الجنح التأديبية بما في ذلك حالة </a:t>
            </a:r>
            <a:r>
              <a:rPr lang="ar-MA" dirty="0"/>
              <a:t>العود إذا كانت العقوبة المقررة هي الحبس والغرامة و</a:t>
            </a:r>
            <a:r>
              <a:rPr lang="ar-MA" dirty="0" smtClean="0"/>
              <a:t>ثبت </a:t>
            </a:r>
            <a:r>
              <a:rPr lang="ar-MA" dirty="0"/>
              <a:t>للقاضي توفر الظروف المخففة </a:t>
            </a:r>
            <a:r>
              <a:rPr lang="ar-MA" dirty="0" smtClean="0"/>
              <a:t>فله أن </a:t>
            </a:r>
            <a:r>
              <a:rPr lang="ar-MA" b="1" dirty="0">
                <a:solidFill>
                  <a:srgbClr val="7030A0"/>
                </a:solidFill>
              </a:rPr>
              <a:t>ينزل</a:t>
            </a:r>
            <a:r>
              <a:rPr lang="ar-MA" dirty="0"/>
              <a:t> بالعقوبة </a:t>
            </a:r>
            <a:r>
              <a:rPr lang="ar-MA" dirty="0" smtClean="0"/>
              <a:t>عن </a:t>
            </a:r>
            <a:r>
              <a:rPr lang="ar-MA" dirty="0"/>
              <a:t>الحد الأدنى </a:t>
            </a:r>
            <a:r>
              <a:rPr lang="ar-MA" b="1" u="sng" dirty="0">
                <a:solidFill>
                  <a:srgbClr val="7030A0"/>
                </a:solidFill>
              </a:rPr>
              <a:t>دون أن ينقص الحبس عن شهر </a:t>
            </a:r>
            <a:r>
              <a:rPr lang="ar-MA" b="1" u="sng" dirty="0" smtClean="0">
                <a:solidFill>
                  <a:srgbClr val="7030A0"/>
                </a:solidFill>
              </a:rPr>
              <a:t>واحد والغرامة </a:t>
            </a:r>
            <a:r>
              <a:rPr lang="ar-MA" b="1" u="sng" dirty="0">
                <a:solidFill>
                  <a:srgbClr val="7030A0"/>
                </a:solidFill>
              </a:rPr>
              <a:t>عن </a:t>
            </a:r>
            <a:r>
              <a:rPr lang="ar-JO" b="1" u="sng" dirty="0" smtClean="0">
                <a:solidFill>
                  <a:srgbClr val="7030A0"/>
                </a:solidFill>
              </a:rPr>
              <a:t>120</a:t>
            </a:r>
            <a:r>
              <a:rPr lang="ar-MA" b="1" u="sng" dirty="0" smtClean="0">
                <a:solidFill>
                  <a:srgbClr val="7030A0"/>
                </a:solidFill>
              </a:rPr>
              <a:t> </a:t>
            </a:r>
            <a:r>
              <a:rPr lang="ar-MA" b="1" u="sng" dirty="0">
                <a:solidFill>
                  <a:srgbClr val="7030A0"/>
                </a:solidFill>
              </a:rPr>
              <a:t>درهم .</a:t>
            </a:r>
          </a:p>
          <a:p>
            <a:pPr algn="r"/>
            <a:endParaRPr lang="ar-MA" u="sng" dirty="0"/>
          </a:p>
          <a:p>
            <a:pPr algn="r"/>
            <a:r>
              <a:rPr lang="fr-FR" dirty="0"/>
              <a:t>	</a:t>
            </a:r>
            <a:r>
              <a:rPr lang="ar-MA" b="1" dirty="0">
                <a:solidFill>
                  <a:srgbClr val="7030A0"/>
                </a:solidFill>
              </a:rPr>
              <a:t>الجنحة الضبطية </a:t>
            </a:r>
            <a:r>
              <a:rPr lang="ar-MA" dirty="0"/>
              <a:t>: </a:t>
            </a:r>
          </a:p>
          <a:p>
            <a:pPr algn="r"/>
            <a:r>
              <a:rPr lang="ar-MA" dirty="0"/>
              <a:t>	</a:t>
            </a:r>
            <a:r>
              <a:rPr lang="ar-MA" dirty="0" smtClean="0"/>
              <a:t>في الجنح الضبطية بما في ذلك حالة العود إذا  </a:t>
            </a:r>
            <a:r>
              <a:rPr lang="ar-MA" dirty="0"/>
              <a:t>كانت العقوبة  المقررة هي </a:t>
            </a:r>
            <a:r>
              <a:rPr lang="ar-MA" b="1" dirty="0">
                <a:solidFill>
                  <a:srgbClr val="7030A0"/>
                </a:solidFill>
              </a:rPr>
              <a:t>الحبس والغرامة </a:t>
            </a:r>
            <a:r>
              <a:rPr lang="ar-MA" b="1" dirty="0" smtClean="0">
                <a:solidFill>
                  <a:srgbClr val="7030A0"/>
                </a:solidFill>
              </a:rPr>
              <a:t>أو إحدى هاتين العقوبتين </a:t>
            </a:r>
            <a:r>
              <a:rPr lang="ar-MA" dirty="0" smtClean="0"/>
              <a:t>، </a:t>
            </a:r>
            <a:r>
              <a:rPr lang="ar-MA" dirty="0"/>
              <a:t>فالقاضي يستطيع أن </a:t>
            </a:r>
            <a:r>
              <a:rPr lang="ar-MA" b="1" dirty="0">
                <a:solidFill>
                  <a:srgbClr val="7030A0"/>
                </a:solidFill>
              </a:rPr>
              <a:t>ينزل بالعقوبة </a:t>
            </a:r>
            <a:r>
              <a:rPr lang="ar-MA" b="1" dirty="0" smtClean="0">
                <a:solidFill>
                  <a:srgbClr val="7030A0"/>
                </a:solidFill>
              </a:rPr>
              <a:t>عن  </a:t>
            </a:r>
            <a:r>
              <a:rPr lang="ar-MA" b="1" dirty="0">
                <a:solidFill>
                  <a:srgbClr val="7030A0"/>
                </a:solidFill>
              </a:rPr>
              <a:t>الحد الأدنى </a:t>
            </a:r>
            <a:r>
              <a:rPr lang="ar-MA" b="1" u="sng" dirty="0" smtClean="0">
                <a:solidFill>
                  <a:srgbClr val="7030A0"/>
                </a:solidFill>
              </a:rPr>
              <a:t>دون</a:t>
            </a:r>
            <a:r>
              <a:rPr lang="ar-JO" b="1" u="sng" dirty="0" smtClean="0">
                <a:solidFill>
                  <a:srgbClr val="7030A0"/>
                </a:solidFill>
              </a:rPr>
              <a:t> أن</a:t>
            </a:r>
            <a:r>
              <a:rPr lang="ar-MA" b="1" u="sng" dirty="0" smtClean="0">
                <a:solidFill>
                  <a:srgbClr val="7030A0"/>
                </a:solidFill>
              </a:rPr>
              <a:t> ينقص </a:t>
            </a:r>
            <a:r>
              <a:rPr lang="ar-MA" b="1" u="sng" dirty="0">
                <a:solidFill>
                  <a:srgbClr val="7030A0"/>
                </a:solidFill>
              </a:rPr>
              <a:t>الحبس عن 6 أيام والغرامة عن 12 درهم </a:t>
            </a:r>
            <a:r>
              <a:rPr lang="ar-MA" b="1" dirty="0">
                <a:solidFill>
                  <a:srgbClr val="7030A0"/>
                </a:solidFill>
              </a:rPr>
              <a:t>.</a:t>
            </a:r>
          </a:p>
          <a:p>
            <a:pPr algn="r"/>
            <a:r>
              <a:rPr lang="ar-MA" dirty="0"/>
              <a:t>	في حالة الحكم بالغرامة عوضا عن الحبس إذا كانت العقوبة المقررة في القانون هي الحبس وحده فإن الحد الأقصى لهذه الغرامة يمكن أن يصل إلى 5.000 درهم .</a:t>
            </a:r>
          </a:p>
          <a:p>
            <a:pPr algn="r"/>
            <a:endParaRPr lang="ar-MA" dirty="0"/>
          </a:p>
          <a:p>
            <a:pPr algn="r"/>
            <a:endParaRPr lang="fr-FR" dirty="0"/>
          </a:p>
        </p:txBody>
      </p:sp>
    </p:spTree>
    <p:extLst>
      <p:ext uri="{BB962C8B-B14F-4D97-AF65-F5344CB8AC3E}">
        <p14:creationId xmlns:p14="http://schemas.microsoft.com/office/powerpoint/2010/main" val="36327853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1243" y="-1320800"/>
            <a:ext cx="8596668" cy="287867"/>
          </a:xfrm>
        </p:spPr>
        <p:txBody>
          <a:bodyPr>
            <a:normAutofit fontScale="90000"/>
          </a:bodyPr>
          <a:lstStyle/>
          <a:p>
            <a:endParaRPr lang="fr-FR" dirty="0"/>
          </a:p>
        </p:txBody>
      </p:sp>
      <p:sp>
        <p:nvSpPr>
          <p:cNvPr id="3" name="Espace réservé du contenu 2"/>
          <p:cNvSpPr>
            <a:spLocks noGrp="1"/>
          </p:cNvSpPr>
          <p:nvPr>
            <p:ph idx="1"/>
          </p:nvPr>
        </p:nvSpPr>
        <p:spPr>
          <a:xfrm>
            <a:off x="1110343" y="1319349"/>
            <a:ext cx="10541726" cy="3526971"/>
          </a:xfrm>
        </p:spPr>
        <p:txBody>
          <a:bodyPr/>
          <a:lstStyle/>
          <a:p>
            <a:pPr algn="r"/>
            <a:r>
              <a:rPr lang="ar-MA" sz="2800" b="1" dirty="0" smtClean="0">
                <a:solidFill>
                  <a:srgbClr val="00B050"/>
                </a:solidFill>
              </a:rPr>
              <a:t>أثر </a:t>
            </a:r>
            <a:r>
              <a:rPr lang="ar-MA" sz="2800" b="1" dirty="0">
                <a:solidFill>
                  <a:srgbClr val="00B050"/>
                </a:solidFill>
              </a:rPr>
              <a:t>منح الظروف المخففة على العقوبات </a:t>
            </a:r>
            <a:r>
              <a:rPr lang="ar-MA" sz="2800" b="1" dirty="0" smtClean="0">
                <a:solidFill>
                  <a:srgbClr val="00B050"/>
                </a:solidFill>
              </a:rPr>
              <a:t>الضبطية الفصل 151 من </a:t>
            </a:r>
            <a:r>
              <a:rPr lang="ar-MA" sz="2800" b="1" dirty="0" err="1" smtClean="0">
                <a:solidFill>
                  <a:srgbClr val="00B050"/>
                </a:solidFill>
              </a:rPr>
              <a:t>قج</a:t>
            </a:r>
            <a:endParaRPr lang="ar-MA" sz="2800" dirty="0">
              <a:solidFill>
                <a:srgbClr val="00B050"/>
              </a:solidFill>
            </a:endParaRPr>
          </a:p>
          <a:p>
            <a:pPr algn="r"/>
            <a:r>
              <a:rPr lang="ar-MA" sz="2800" dirty="0" smtClean="0"/>
              <a:t>يستطيع </a:t>
            </a:r>
            <a:r>
              <a:rPr lang="ar-MA" sz="2800" dirty="0"/>
              <a:t>القاضي أن ينزل في </a:t>
            </a:r>
            <a:r>
              <a:rPr lang="ar-MA" sz="2800" b="1" dirty="0"/>
              <a:t>جميع المخالفات </a:t>
            </a:r>
            <a:r>
              <a:rPr lang="ar-MA" sz="2800" dirty="0"/>
              <a:t>بعقوبة الاعتقال والغرامة إلى الحد الأدنى ، ويجوز له أن يحكم بالغرامة عوضا عن الاعتقال في الحالة التي يكون فيها الاعتقال مقررا في القانون .</a:t>
            </a:r>
          </a:p>
          <a:p>
            <a:pPr algn="r"/>
            <a:endParaRPr lang="ar-MA" dirty="0"/>
          </a:p>
          <a:p>
            <a:pPr algn="r"/>
            <a:endParaRPr lang="fr-FR" dirty="0"/>
          </a:p>
        </p:txBody>
      </p:sp>
    </p:spTree>
    <p:extLst>
      <p:ext uri="{BB962C8B-B14F-4D97-AF65-F5344CB8AC3E}">
        <p14:creationId xmlns:p14="http://schemas.microsoft.com/office/powerpoint/2010/main" val="1904909332"/>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42603" y="-1651462"/>
            <a:ext cx="8596668" cy="1320800"/>
          </a:xfrm>
        </p:spPr>
        <p:txBody>
          <a:bodyPr/>
          <a:lstStyle/>
          <a:p>
            <a:r>
              <a:rPr lang="ar-MA" dirty="0" smtClean="0"/>
              <a:t>ه </a:t>
            </a:r>
            <a:endParaRPr lang="fr-FR" dirty="0"/>
          </a:p>
        </p:txBody>
      </p:sp>
      <p:sp>
        <p:nvSpPr>
          <p:cNvPr id="3" name="Espace réservé du contenu 2"/>
          <p:cNvSpPr>
            <a:spLocks noGrp="1"/>
          </p:cNvSpPr>
          <p:nvPr>
            <p:ph idx="1"/>
          </p:nvPr>
        </p:nvSpPr>
        <p:spPr>
          <a:xfrm>
            <a:off x="182135" y="470264"/>
            <a:ext cx="11731191" cy="5756366"/>
          </a:xfrm>
        </p:spPr>
        <p:txBody>
          <a:bodyPr>
            <a:normAutofit/>
          </a:bodyPr>
          <a:lstStyle/>
          <a:p>
            <a:pPr algn="r"/>
            <a:r>
              <a:rPr lang="ar-JO" sz="2800" b="1" dirty="0" smtClean="0">
                <a:solidFill>
                  <a:srgbClr val="7030A0"/>
                </a:solidFill>
              </a:rPr>
              <a:t>العقوبات الإضافية</a:t>
            </a:r>
          </a:p>
          <a:p>
            <a:pPr algn="r"/>
            <a:r>
              <a:rPr lang="ar-JO" sz="2800" dirty="0" smtClean="0"/>
              <a:t> ن</a:t>
            </a:r>
            <a:r>
              <a:rPr lang="ar-MA" sz="2800" dirty="0" smtClean="0"/>
              <a:t>ص المشرع الجنائي على العقوبات الإضافية في </a:t>
            </a:r>
            <a:r>
              <a:rPr lang="ar-MA" sz="2800" b="1" dirty="0" smtClean="0">
                <a:solidFill>
                  <a:srgbClr val="00B050"/>
                </a:solidFill>
              </a:rPr>
              <a:t>الفصول 36إلى 48</a:t>
            </a:r>
            <a:r>
              <a:rPr lang="ar-MA" sz="2800" dirty="0" smtClean="0"/>
              <a:t> وعددها سبعة ، وهي :</a:t>
            </a:r>
          </a:p>
          <a:p>
            <a:pPr algn="r"/>
            <a:r>
              <a:rPr lang="ar-MA" sz="2800" b="1" dirty="0" smtClean="0">
                <a:solidFill>
                  <a:srgbClr val="00B050"/>
                </a:solidFill>
              </a:rPr>
              <a:t>1- الحجر القانوني </a:t>
            </a:r>
          </a:p>
          <a:p>
            <a:pPr algn="r"/>
            <a:r>
              <a:rPr lang="ar-MA" sz="2800" b="1" dirty="0" smtClean="0">
                <a:solidFill>
                  <a:srgbClr val="00B050"/>
                </a:solidFill>
              </a:rPr>
              <a:t>2- التجريد من الحقوق الوطنية </a:t>
            </a:r>
          </a:p>
          <a:p>
            <a:pPr algn="r"/>
            <a:r>
              <a:rPr lang="ar-MA" sz="2800" b="1" dirty="0" smtClean="0">
                <a:solidFill>
                  <a:srgbClr val="00B050"/>
                </a:solidFill>
              </a:rPr>
              <a:t>3- الحرمان المؤقت من ممارسة بعض الحقوق الوطنية أو المدنية أو العائلية </a:t>
            </a:r>
          </a:p>
          <a:p>
            <a:pPr marL="0" indent="0" algn="r">
              <a:buNone/>
            </a:pPr>
            <a:r>
              <a:rPr lang="ar-MA" sz="2800" dirty="0"/>
              <a:t> </a:t>
            </a:r>
            <a:r>
              <a:rPr lang="ar-MA" sz="2800" b="1" dirty="0" smtClean="0">
                <a:solidFill>
                  <a:srgbClr val="00B050"/>
                </a:solidFill>
              </a:rPr>
              <a:t> 4- الحرمان النهائي أو المؤقت من الحق في المعاشات التي تصرفها الدولة </a:t>
            </a:r>
          </a:p>
          <a:p>
            <a:pPr marL="0" indent="0" algn="r">
              <a:buNone/>
            </a:pPr>
            <a:r>
              <a:rPr lang="ar-MA" sz="2800" b="1" dirty="0" smtClean="0">
                <a:solidFill>
                  <a:srgbClr val="00B050"/>
                </a:solidFill>
              </a:rPr>
              <a:t>5- المصادرة الجزئية للأشياء المملوكة للمحكوم عليه </a:t>
            </a:r>
          </a:p>
          <a:p>
            <a:pPr marL="0" indent="0" algn="r">
              <a:buNone/>
            </a:pPr>
            <a:r>
              <a:rPr lang="ar-MA" sz="2800" b="1" dirty="0" smtClean="0">
                <a:solidFill>
                  <a:srgbClr val="00B050"/>
                </a:solidFill>
              </a:rPr>
              <a:t>6- حل الشخص المعنوي</a:t>
            </a:r>
            <a:r>
              <a:rPr lang="ar-MA" sz="2800" dirty="0" smtClean="0"/>
              <a:t> </a:t>
            </a:r>
          </a:p>
          <a:p>
            <a:pPr marL="0" indent="0" algn="r">
              <a:buNone/>
            </a:pPr>
            <a:r>
              <a:rPr lang="ar-MA" sz="2800" b="1" dirty="0" smtClean="0">
                <a:solidFill>
                  <a:srgbClr val="00B050"/>
                </a:solidFill>
              </a:rPr>
              <a:t>7- نشر الحكم الصادر بالإدانة </a:t>
            </a:r>
          </a:p>
        </p:txBody>
      </p:sp>
    </p:spTree>
    <p:extLst>
      <p:ext uri="{BB962C8B-B14F-4D97-AF65-F5344CB8AC3E}">
        <p14:creationId xmlns:p14="http://schemas.microsoft.com/office/powerpoint/2010/main" val="37540481"/>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99104" y="470261"/>
            <a:ext cx="9865581" cy="6021979"/>
          </a:xfrm>
        </p:spPr>
        <p:txBody>
          <a:bodyPr>
            <a:normAutofit fontScale="90000"/>
          </a:bodyPr>
          <a:lstStyle/>
          <a:p>
            <a:pPr algn="r"/>
            <a:r>
              <a:rPr lang="ar-MA" sz="2700" b="1" dirty="0" smtClean="0">
                <a:solidFill>
                  <a:srgbClr val="00B050"/>
                </a:solidFill>
              </a:rPr>
              <a:t>أثر </a:t>
            </a:r>
            <a:r>
              <a:rPr lang="ar-MA" sz="2700" b="1" dirty="0">
                <a:solidFill>
                  <a:srgbClr val="00B050"/>
                </a:solidFill>
              </a:rPr>
              <a:t>الظروف المخففة على العقوبات الإضافية </a:t>
            </a:r>
            <a:r>
              <a:rPr lang="ar-MA" sz="2000" dirty="0">
                <a:solidFill>
                  <a:schemeClr val="tx1"/>
                </a:solidFill>
              </a:rPr>
              <a:t/>
            </a:r>
            <a:br>
              <a:rPr lang="ar-MA" sz="2000" dirty="0">
                <a:solidFill>
                  <a:schemeClr val="tx1"/>
                </a:solidFill>
              </a:rPr>
            </a:br>
            <a:r>
              <a:rPr lang="ar-MA" sz="2400" dirty="0">
                <a:solidFill>
                  <a:schemeClr val="tx1"/>
                </a:solidFill>
              </a:rPr>
              <a:t>وهي التي تكون ناتجة عن الحكم بعقوبة أصلية وتنقسم إلى :</a:t>
            </a:r>
            <a:br>
              <a:rPr lang="ar-MA" sz="2400" dirty="0">
                <a:solidFill>
                  <a:schemeClr val="tx1"/>
                </a:solidFill>
              </a:rPr>
            </a:br>
            <a:r>
              <a:rPr lang="ar-MA" sz="2400" b="1" dirty="0">
                <a:solidFill>
                  <a:srgbClr val="00B0F0"/>
                </a:solidFill>
              </a:rPr>
              <a:t/>
            </a:r>
            <a:br>
              <a:rPr lang="ar-MA" sz="2400" b="1" dirty="0">
                <a:solidFill>
                  <a:srgbClr val="00B0F0"/>
                </a:solidFill>
              </a:rPr>
            </a:br>
            <a:r>
              <a:rPr lang="ar-MA" sz="2400" b="1" dirty="0" smtClean="0">
                <a:solidFill>
                  <a:srgbClr val="00B0F0"/>
                </a:solidFill>
              </a:rPr>
              <a:t>عقوبات </a:t>
            </a:r>
            <a:r>
              <a:rPr lang="ar-MA" sz="2400" b="1" dirty="0">
                <a:solidFill>
                  <a:srgbClr val="00B0F0"/>
                </a:solidFill>
              </a:rPr>
              <a:t>تبعية </a:t>
            </a:r>
            <a:r>
              <a:rPr lang="ar-MA" sz="2400" dirty="0">
                <a:solidFill>
                  <a:schemeClr val="tx1"/>
                </a:solidFill>
              </a:rPr>
              <a:t>:</a:t>
            </a:r>
            <a:br>
              <a:rPr lang="ar-MA" sz="2400" dirty="0">
                <a:solidFill>
                  <a:schemeClr val="tx1"/>
                </a:solidFill>
              </a:rPr>
            </a:br>
            <a:r>
              <a:rPr lang="ar-MA" sz="2400" dirty="0">
                <a:solidFill>
                  <a:schemeClr val="tx1"/>
                </a:solidFill>
              </a:rPr>
              <a:t>وهي تتبع الحكم </a:t>
            </a:r>
            <a:r>
              <a:rPr lang="ar-MA" sz="2400" b="1" u="sng" dirty="0">
                <a:solidFill>
                  <a:schemeClr val="tx1"/>
                </a:solidFill>
              </a:rPr>
              <a:t>بالعقوبة </a:t>
            </a:r>
            <a:r>
              <a:rPr lang="ar-MA" sz="2400" b="1" u="sng" dirty="0" smtClean="0">
                <a:solidFill>
                  <a:schemeClr val="tx1"/>
                </a:solidFill>
              </a:rPr>
              <a:t>الجنائية </a:t>
            </a:r>
            <a:r>
              <a:rPr lang="ar-MA" sz="2400" dirty="0" smtClean="0">
                <a:solidFill>
                  <a:schemeClr val="tx1"/>
                </a:solidFill>
              </a:rPr>
              <a:t>الأصلية </a:t>
            </a:r>
            <a:r>
              <a:rPr lang="ar-MA" sz="2400" b="1" dirty="0">
                <a:solidFill>
                  <a:schemeClr val="tx1"/>
                </a:solidFill>
              </a:rPr>
              <a:t>وجوبا وبقوة </a:t>
            </a:r>
            <a:r>
              <a:rPr lang="ar-MA" sz="2400" b="1" dirty="0" smtClean="0">
                <a:solidFill>
                  <a:schemeClr val="tx1"/>
                </a:solidFill>
              </a:rPr>
              <a:t>القانون </a:t>
            </a:r>
            <a:r>
              <a:rPr lang="ar-MA" sz="2400" dirty="0" smtClean="0">
                <a:solidFill>
                  <a:schemeClr val="tx1"/>
                </a:solidFill>
              </a:rPr>
              <a:t>دون </a:t>
            </a:r>
            <a:r>
              <a:rPr lang="ar-MA" sz="2400" dirty="0">
                <a:solidFill>
                  <a:schemeClr val="tx1"/>
                </a:solidFill>
              </a:rPr>
              <a:t>النطق بها في الحكم الصادر بالإدانة وهذه العقوبات هي :</a:t>
            </a:r>
            <a:br>
              <a:rPr lang="ar-MA" sz="2400" dirty="0">
                <a:solidFill>
                  <a:schemeClr val="tx1"/>
                </a:solidFill>
              </a:rPr>
            </a:br>
            <a:r>
              <a:rPr lang="fr-FR" sz="2400" dirty="0">
                <a:solidFill>
                  <a:schemeClr val="tx1"/>
                </a:solidFill>
              </a:rPr>
              <a:t>	</a:t>
            </a:r>
            <a:r>
              <a:rPr lang="ar-MA" sz="2400" b="1" dirty="0">
                <a:solidFill>
                  <a:schemeClr val="tx1"/>
                </a:solidFill>
              </a:rPr>
              <a:t>الحجر القانوني </a:t>
            </a:r>
            <a:r>
              <a:rPr lang="ar-MA" sz="2400" dirty="0">
                <a:solidFill>
                  <a:schemeClr val="tx1"/>
                </a:solidFill>
              </a:rPr>
              <a:t>.</a:t>
            </a:r>
            <a:br>
              <a:rPr lang="ar-MA" sz="2400" dirty="0">
                <a:solidFill>
                  <a:schemeClr val="tx1"/>
                </a:solidFill>
              </a:rPr>
            </a:br>
            <a:r>
              <a:rPr lang="fr-FR" sz="2400" dirty="0">
                <a:solidFill>
                  <a:schemeClr val="tx1"/>
                </a:solidFill>
              </a:rPr>
              <a:t>	</a:t>
            </a:r>
            <a:r>
              <a:rPr lang="ar-MA" sz="2400" b="1" dirty="0">
                <a:solidFill>
                  <a:schemeClr val="tx1"/>
                </a:solidFill>
              </a:rPr>
              <a:t>التجريد من الحقوق الوطنية</a:t>
            </a:r>
            <a:r>
              <a:rPr lang="ar-MA" sz="2400" dirty="0">
                <a:solidFill>
                  <a:schemeClr val="tx1"/>
                </a:solidFill>
              </a:rPr>
              <a:t>.</a:t>
            </a:r>
            <a:br>
              <a:rPr lang="ar-MA" sz="2400" dirty="0">
                <a:solidFill>
                  <a:schemeClr val="tx1"/>
                </a:solidFill>
              </a:rPr>
            </a:br>
            <a:r>
              <a:rPr lang="ar-MA" sz="2400" b="1" dirty="0" smtClean="0">
                <a:solidFill>
                  <a:schemeClr val="tx1"/>
                </a:solidFill>
              </a:rPr>
              <a:t>الحرمان </a:t>
            </a:r>
            <a:r>
              <a:rPr lang="ar-MA" sz="2400" b="1" dirty="0">
                <a:solidFill>
                  <a:schemeClr val="tx1"/>
                </a:solidFill>
              </a:rPr>
              <a:t>النهائي من الحق المعاش </a:t>
            </a:r>
            <a:r>
              <a:rPr lang="ar-MA" sz="2400" dirty="0">
                <a:solidFill>
                  <a:schemeClr val="tx1"/>
                </a:solidFill>
              </a:rPr>
              <a:t>( </a:t>
            </a:r>
            <a:r>
              <a:rPr lang="ar-JO" sz="2400" dirty="0" smtClean="0">
                <a:solidFill>
                  <a:schemeClr val="tx1"/>
                </a:solidFill>
              </a:rPr>
              <a:t>تتبع حتما الحكم </a:t>
            </a:r>
            <a:r>
              <a:rPr lang="ar-JO" sz="2400" dirty="0" err="1" smtClean="0">
                <a:solidFill>
                  <a:schemeClr val="tx1"/>
                </a:solidFill>
              </a:rPr>
              <a:t>ب</a:t>
            </a:r>
            <a:r>
              <a:rPr lang="ar-MA" sz="2400" dirty="0" smtClean="0">
                <a:solidFill>
                  <a:schemeClr val="tx1"/>
                </a:solidFill>
              </a:rPr>
              <a:t>السجن </a:t>
            </a:r>
            <a:r>
              <a:rPr lang="ar-MA" sz="2400" dirty="0">
                <a:solidFill>
                  <a:schemeClr val="tx1"/>
                </a:solidFill>
              </a:rPr>
              <a:t>المؤبد / </a:t>
            </a:r>
            <a:r>
              <a:rPr lang="ar-MA" sz="2400" dirty="0" smtClean="0">
                <a:solidFill>
                  <a:schemeClr val="tx1"/>
                </a:solidFill>
              </a:rPr>
              <a:t>الإعدام الفصل 41 من ق ج )</a:t>
            </a:r>
            <a:r>
              <a:rPr lang="ar-MA" sz="2400" dirty="0">
                <a:solidFill>
                  <a:schemeClr val="tx1"/>
                </a:solidFill>
              </a:rPr>
              <a:t/>
            </a:r>
            <a:br>
              <a:rPr lang="ar-MA" sz="2400" dirty="0">
                <a:solidFill>
                  <a:schemeClr val="tx1"/>
                </a:solidFill>
              </a:rPr>
            </a:br>
            <a:r>
              <a:rPr lang="ar-MA" sz="2400" dirty="0">
                <a:solidFill>
                  <a:schemeClr val="tx1"/>
                </a:solidFill>
              </a:rPr>
              <a:t/>
            </a:r>
            <a:br>
              <a:rPr lang="ar-MA" sz="2400" dirty="0">
                <a:solidFill>
                  <a:schemeClr val="tx1"/>
                </a:solidFill>
              </a:rPr>
            </a:br>
            <a:r>
              <a:rPr lang="ar-MA" sz="2400" b="1" dirty="0" smtClean="0">
                <a:solidFill>
                  <a:srgbClr val="00B0F0"/>
                </a:solidFill>
              </a:rPr>
              <a:t>عقوبات </a:t>
            </a:r>
            <a:r>
              <a:rPr lang="ar-MA" sz="2400" b="1" dirty="0">
                <a:solidFill>
                  <a:srgbClr val="00B0F0"/>
                </a:solidFill>
              </a:rPr>
              <a:t>تكميلية :</a:t>
            </a:r>
            <a:r>
              <a:rPr lang="ar-MA" sz="2400" dirty="0">
                <a:solidFill>
                  <a:schemeClr val="tx1"/>
                </a:solidFill>
              </a:rPr>
              <a:t/>
            </a:r>
            <a:br>
              <a:rPr lang="ar-MA" sz="2400" dirty="0">
                <a:solidFill>
                  <a:schemeClr val="tx1"/>
                </a:solidFill>
              </a:rPr>
            </a:br>
            <a:r>
              <a:rPr lang="ar-MA" sz="2400" dirty="0">
                <a:solidFill>
                  <a:schemeClr val="tx1"/>
                </a:solidFill>
              </a:rPr>
              <a:t>	لا يمكن تنفيذها </a:t>
            </a:r>
            <a:r>
              <a:rPr lang="ar-MA" sz="2400" b="1" dirty="0">
                <a:solidFill>
                  <a:schemeClr val="tx1"/>
                </a:solidFill>
              </a:rPr>
              <a:t>إلا إذا حكم بها القاضي في الحكم الصادر بالإدانة </a:t>
            </a:r>
            <a:r>
              <a:rPr lang="ar-MA" sz="2400" dirty="0">
                <a:solidFill>
                  <a:schemeClr val="tx1"/>
                </a:solidFill>
              </a:rPr>
              <a:t>، وهذه العقوبات هي :</a:t>
            </a:r>
            <a:br>
              <a:rPr lang="ar-MA" sz="2400" dirty="0">
                <a:solidFill>
                  <a:schemeClr val="tx1"/>
                </a:solidFill>
              </a:rPr>
            </a:br>
            <a:r>
              <a:rPr lang="fr-FR" sz="2400" dirty="0">
                <a:solidFill>
                  <a:schemeClr val="tx1"/>
                </a:solidFill>
              </a:rPr>
              <a:t>	</a:t>
            </a:r>
            <a:r>
              <a:rPr lang="ar-MA" sz="2400" b="1" dirty="0">
                <a:solidFill>
                  <a:schemeClr val="tx1"/>
                </a:solidFill>
              </a:rPr>
              <a:t>حل الشخص المعنوي</a:t>
            </a:r>
            <a:r>
              <a:rPr lang="ar-MA" sz="2400" dirty="0">
                <a:solidFill>
                  <a:schemeClr val="tx1"/>
                </a:solidFill>
              </a:rPr>
              <a:t>.</a:t>
            </a:r>
            <a:br>
              <a:rPr lang="ar-MA" sz="2400" dirty="0">
                <a:solidFill>
                  <a:schemeClr val="tx1"/>
                </a:solidFill>
              </a:rPr>
            </a:br>
            <a:r>
              <a:rPr lang="fr-FR" sz="2400" dirty="0">
                <a:solidFill>
                  <a:schemeClr val="tx1"/>
                </a:solidFill>
              </a:rPr>
              <a:t>	</a:t>
            </a:r>
            <a:r>
              <a:rPr lang="ar-MA" sz="2400" b="1" dirty="0">
                <a:solidFill>
                  <a:schemeClr val="tx1"/>
                </a:solidFill>
              </a:rPr>
              <a:t>نشر الحكم الصادر بالإدانة </a:t>
            </a:r>
            <a:r>
              <a:rPr lang="ar-MA" sz="2400" dirty="0">
                <a:solidFill>
                  <a:schemeClr val="tx1"/>
                </a:solidFill>
              </a:rPr>
              <a:t>.</a:t>
            </a:r>
            <a:br>
              <a:rPr lang="ar-MA" sz="2400" dirty="0">
                <a:solidFill>
                  <a:schemeClr val="tx1"/>
                </a:solidFill>
              </a:rPr>
            </a:br>
            <a:r>
              <a:rPr lang="fr-FR" sz="2400" dirty="0">
                <a:solidFill>
                  <a:schemeClr val="tx1"/>
                </a:solidFill>
              </a:rPr>
              <a:t>	</a:t>
            </a:r>
            <a:r>
              <a:rPr lang="ar-MA" sz="2400" b="1" dirty="0">
                <a:solidFill>
                  <a:schemeClr val="tx1"/>
                </a:solidFill>
              </a:rPr>
              <a:t>المصادرة الجزئية للأشياء المملوكة للمحكوم </a:t>
            </a:r>
            <a:r>
              <a:rPr lang="ar-MA" sz="2400" b="1" dirty="0" smtClean="0">
                <a:solidFill>
                  <a:schemeClr val="tx1"/>
                </a:solidFill>
              </a:rPr>
              <a:t>عليه.</a:t>
            </a:r>
            <a:r>
              <a:rPr lang="ar-MA" sz="2400" dirty="0" smtClean="0">
                <a:solidFill>
                  <a:schemeClr val="tx1"/>
                </a:solidFill>
              </a:rPr>
              <a:t/>
            </a:r>
            <a:br>
              <a:rPr lang="ar-MA" sz="2400" dirty="0" smtClean="0">
                <a:solidFill>
                  <a:schemeClr val="tx1"/>
                </a:solidFill>
              </a:rPr>
            </a:br>
            <a:r>
              <a:rPr lang="ar-MA" sz="2400" dirty="0" smtClean="0">
                <a:solidFill>
                  <a:schemeClr val="tx1"/>
                </a:solidFill>
              </a:rPr>
              <a:t/>
            </a:r>
            <a:br>
              <a:rPr lang="ar-MA" sz="2400" dirty="0" smtClean="0">
                <a:solidFill>
                  <a:schemeClr val="tx1"/>
                </a:solidFill>
              </a:rPr>
            </a:br>
            <a:r>
              <a:rPr lang="ar-MA" sz="2000" dirty="0" smtClean="0">
                <a:solidFill>
                  <a:schemeClr val="tx1"/>
                </a:solidFill>
              </a:rPr>
              <a:t>	</a:t>
            </a:r>
            <a:r>
              <a:rPr lang="ar-MA" dirty="0" smtClean="0"/>
              <a:t>.</a:t>
            </a:r>
            <a:endParaRPr lang="ar-MA" dirty="0"/>
          </a:p>
        </p:txBody>
      </p:sp>
      <p:sp>
        <p:nvSpPr>
          <p:cNvPr id="3" name="Espace réservé du contenu 2"/>
          <p:cNvSpPr>
            <a:spLocks noGrp="1"/>
          </p:cNvSpPr>
          <p:nvPr>
            <p:ph idx="1"/>
          </p:nvPr>
        </p:nvSpPr>
        <p:spPr>
          <a:xfrm>
            <a:off x="2472883" y="7763379"/>
            <a:ext cx="8596668" cy="3880773"/>
          </a:xfrm>
        </p:spPr>
        <p:txBody>
          <a:bodyPr/>
          <a:lstStyle/>
          <a:p>
            <a:pPr marL="0" indent="0">
              <a:buNone/>
            </a:pPr>
            <a:endParaRPr lang="fr-FR" dirty="0"/>
          </a:p>
        </p:txBody>
      </p:sp>
    </p:spTree>
    <p:extLst>
      <p:ext uri="{BB962C8B-B14F-4D97-AF65-F5344CB8AC3E}">
        <p14:creationId xmlns:p14="http://schemas.microsoft.com/office/powerpoint/2010/main" val="313024410"/>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7611" y="822961"/>
            <a:ext cx="10533018" cy="4794068"/>
          </a:xfrm>
        </p:spPr>
        <p:txBody>
          <a:bodyPr>
            <a:normAutofit/>
          </a:bodyPr>
          <a:lstStyle/>
          <a:p>
            <a:pPr algn="r"/>
            <a:r>
              <a:rPr lang="ar-MA" dirty="0"/>
              <a:t>	</a:t>
            </a:r>
            <a:r>
              <a:rPr lang="ar-MA" sz="2800" b="1" dirty="0">
                <a:solidFill>
                  <a:schemeClr val="tx1"/>
                </a:solidFill>
              </a:rPr>
              <a:t>أما أثر الظروف المخففة </a:t>
            </a:r>
            <a:r>
              <a:rPr lang="ar-MA" sz="2800" b="1" dirty="0" smtClean="0">
                <a:solidFill>
                  <a:schemeClr val="tx1"/>
                </a:solidFill>
              </a:rPr>
              <a:t>عليها </a:t>
            </a:r>
            <a:r>
              <a:rPr lang="ar-MA" sz="2800" dirty="0">
                <a:solidFill>
                  <a:schemeClr val="tx1"/>
                </a:solidFill>
              </a:rPr>
              <a:t/>
            </a:r>
            <a:br>
              <a:rPr lang="ar-MA" sz="2800" dirty="0">
                <a:solidFill>
                  <a:schemeClr val="tx1"/>
                </a:solidFill>
              </a:rPr>
            </a:br>
            <a:r>
              <a:rPr lang="fr-FR" sz="2800" dirty="0">
                <a:solidFill>
                  <a:schemeClr val="tx1"/>
                </a:solidFill>
              </a:rPr>
              <a:t>	</a:t>
            </a:r>
            <a:r>
              <a:rPr lang="ar-MA" sz="2800" dirty="0">
                <a:solidFill>
                  <a:schemeClr val="tx1"/>
                </a:solidFill>
              </a:rPr>
              <a:t>تكون </a:t>
            </a:r>
            <a:r>
              <a:rPr lang="ar-MA" sz="2800" dirty="0" smtClean="0">
                <a:solidFill>
                  <a:schemeClr val="tx1"/>
                </a:solidFill>
              </a:rPr>
              <a:t>العقوبة التبعية  </a:t>
            </a:r>
            <a:r>
              <a:rPr lang="ar-MA" sz="2800" u="sng" dirty="0">
                <a:solidFill>
                  <a:schemeClr val="tx1"/>
                </a:solidFill>
              </a:rPr>
              <a:t>إلزامية</a:t>
            </a:r>
            <a:r>
              <a:rPr lang="ar-MA" sz="2800" dirty="0">
                <a:solidFill>
                  <a:schemeClr val="tx1"/>
                </a:solidFill>
              </a:rPr>
              <a:t> ، حيث يتوجب على المحكمة الحكم بها إلى جانب </a:t>
            </a:r>
            <a:r>
              <a:rPr lang="ar-MA" sz="2800" dirty="0" smtClean="0">
                <a:solidFill>
                  <a:schemeClr val="tx1"/>
                </a:solidFill>
              </a:rPr>
              <a:t>العقوبة الجنائية  </a:t>
            </a:r>
            <a:r>
              <a:rPr lang="ar-MA" sz="2800" dirty="0">
                <a:solidFill>
                  <a:schemeClr val="tx1"/>
                </a:solidFill>
              </a:rPr>
              <a:t>الأصلية .</a:t>
            </a:r>
            <a:br>
              <a:rPr lang="ar-MA" sz="2800" dirty="0">
                <a:solidFill>
                  <a:schemeClr val="tx1"/>
                </a:solidFill>
              </a:rPr>
            </a:br>
            <a:r>
              <a:rPr lang="fr-FR" sz="2800" dirty="0">
                <a:solidFill>
                  <a:schemeClr val="tx1"/>
                </a:solidFill>
              </a:rPr>
              <a:t>	</a:t>
            </a:r>
            <a:r>
              <a:rPr lang="ar-MA" sz="2800" dirty="0" smtClean="0">
                <a:solidFill>
                  <a:schemeClr val="tx1"/>
                </a:solidFill>
              </a:rPr>
              <a:t>أما العقوبة </a:t>
            </a:r>
            <a:r>
              <a:rPr lang="ar-MA" sz="2800" dirty="0">
                <a:solidFill>
                  <a:schemeClr val="tx1"/>
                </a:solidFill>
              </a:rPr>
              <a:t>التكميلية </a:t>
            </a:r>
            <a:r>
              <a:rPr lang="ar-MA" sz="2800" dirty="0" smtClean="0">
                <a:solidFill>
                  <a:schemeClr val="tx1"/>
                </a:solidFill>
              </a:rPr>
              <a:t>فرهينة </a:t>
            </a:r>
            <a:r>
              <a:rPr lang="ar-MA" sz="2800" dirty="0">
                <a:solidFill>
                  <a:schemeClr val="tx1"/>
                </a:solidFill>
              </a:rPr>
              <a:t>بتقرير المحكمة ، لأن المشرع لم يلزم المحكمة بالحكم بها إلى جانب العقوبة الأصلية </a:t>
            </a:r>
            <a:r>
              <a:rPr lang="ar-MA" sz="2800" dirty="0"/>
              <a:t>.</a:t>
            </a:r>
            <a:br>
              <a:rPr lang="ar-MA" sz="2800" dirty="0"/>
            </a:br>
            <a:endParaRPr lang="ar-MA" sz="2800" dirty="0"/>
          </a:p>
        </p:txBody>
      </p:sp>
      <p:sp>
        <p:nvSpPr>
          <p:cNvPr id="3" name="Espace réservé du contenu 2"/>
          <p:cNvSpPr>
            <a:spLocks noGrp="1"/>
          </p:cNvSpPr>
          <p:nvPr>
            <p:ph idx="1"/>
          </p:nvPr>
        </p:nvSpPr>
        <p:spPr>
          <a:xfrm flipV="1">
            <a:off x="677335" y="6041362"/>
            <a:ext cx="8596668" cy="492442"/>
          </a:xfrm>
        </p:spPr>
        <p:txBody>
          <a:bodyPr>
            <a:normAutofit fontScale="92500" lnSpcReduction="20000"/>
          </a:bodyPr>
          <a:lstStyle/>
          <a:p>
            <a:pPr algn="r"/>
            <a:r>
              <a:rPr lang="ar-MA" dirty="0" smtClean="0"/>
              <a:t>-</a:t>
            </a:r>
            <a:endParaRPr lang="fr-FR" dirty="0"/>
          </a:p>
        </p:txBody>
      </p:sp>
    </p:spTree>
    <p:extLst>
      <p:ext uri="{BB962C8B-B14F-4D97-AF65-F5344CB8AC3E}">
        <p14:creationId xmlns:p14="http://schemas.microsoft.com/office/powerpoint/2010/main" val="2125472146"/>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7715" y="483323"/>
            <a:ext cx="10692103" cy="6191796"/>
          </a:xfrm>
        </p:spPr>
        <p:txBody>
          <a:bodyPr>
            <a:normAutofit fontScale="90000"/>
          </a:bodyPr>
          <a:lstStyle/>
          <a:p>
            <a:pPr algn="r"/>
            <a:r>
              <a:rPr lang="ar-MA" sz="2700" b="1" dirty="0" smtClean="0">
                <a:solidFill>
                  <a:srgbClr val="00B0F0"/>
                </a:solidFill>
              </a:rPr>
              <a:t>الأسباب </a:t>
            </a:r>
            <a:r>
              <a:rPr lang="ar-MA" sz="2700" b="1" dirty="0">
                <a:solidFill>
                  <a:srgbClr val="00B0F0"/>
                </a:solidFill>
              </a:rPr>
              <a:t>التي ترفع العقوبة </a:t>
            </a:r>
            <a:r>
              <a:rPr lang="ar-JO" sz="2700" b="1" dirty="0" smtClean="0">
                <a:solidFill>
                  <a:srgbClr val="00B0F0"/>
                </a:solidFill>
              </a:rPr>
              <a:t/>
            </a:r>
            <a:br>
              <a:rPr lang="ar-JO" sz="2700" b="1" dirty="0" smtClean="0">
                <a:solidFill>
                  <a:srgbClr val="00B0F0"/>
                </a:solidFill>
              </a:rPr>
            </a:br>
            <a:r>
              <a:rPr lang="ar-MA" sz="2200" dirty="0">
                <a:solidFill>
                  <a:schemeClr val="tx1"/>
                </a:solidFill>
              </a:rPr>
              <a:t/>
            </a:r>
            <a:br>
              <a:rPr lang="ar-MA" sz="2200" dirty="0">
                <a:solidFill>
                  <a:schemeClr val="tx1"/>
                </a:solidFill>
              </a:rPr>
            </a:br>
            <a:r>
              <a:rPr lang="ar-MA" sz="2700" dirty="0">
                <a:solidFill>
                  <a:schemeClr val="tx1"/>
                </a:solidFill>
              </a:rPr>
              <a:t>الأسباب التي ترفع العقوبة هي </a:t>
            </a:r>
            <a:r>
              <a:rPr lang="ar-MA" sz="2700" dirty="0" smtClean="0">
                <a:solidFill>
                  <a:schemeClr val="tx1"/>
                </a:solidFill>
              </a:rPr>
              <a:t>:</a:t>
            </a:r>
            <a:br>
              <a:rPr lang="ar-MA" sz="2700" dirty="0" smtClean="0">
                <a:solidFill>
                  <a:schemeClr val="tx1"/>
                </a:solidFill>
              </a:rPr>
            </a:br>
            <a:r>
              <a:rPr lang="ar-MA" sz="2700" dirty="0">
                <a:solidFill>
                  <a:schemeClr val="tx1"/>
                </a:solidFill>
              </a:rPr>
              <a:t>	</a:t>
            </a:r>
            <a:r>
              <a:rPr lang="ar-MA" sz="2700" b="1" dirty="0">
                <a:solidFill>
                  <a:srgbClr val="7030A0"/>
                </a:solidFill>
              </a:rPr>
              <a:t>الظروف المشددة </a:t>
            </a:r>
            <a:r>
              <a:rPr lang="ar-MA" sz="2700" dirty="0">
                <a:solidFill>
                  <a:schemeClr val="tx1"/>
                </a:solidFill>
              </a:rPr>
              <a:t>.</a:t>
            </a:r>
            <a:br>
              <a:rPr lang="ar-MA" sz="2700" dirty="0">
                <a:solidFill>
                  <a:schemeClr val="tx1"/>
                </a:solidFill>
              </a:rPr>
            </a:br>
            <a:r>
              <a:rPr lang="ar-MA" sz="2700" dirty="0">
                <a:solidFill>
                  <a:schemeClr val="tx1"/>
                </a:solidFill>
              </a:rPr>
              <a:t>	</a:t>
            </a:r>
            <a:r>
              <a:rPr lang="ar-MA" sz="2700" b="1" dirty="0">
                <a:solidFill>
                  <a:srgbClr val="7030A0"/>
                </a:solidFill>
              </a:rPr>
              <a:t>العود</a:t>
            </a:r>
            <a:r>
              <a:rPr lang="ar-MA" sz="2700" b="1" dirty="0">
                <a:solidFill>
                  <a:schemeClr val="tx1"/>
                </a:solidFill>
              </a:rPr>
              <a:t> .</a:t>
            </a:r>
            <a:r>
              <a:rPr lang="ar-MA" sz="2700" dirty="0">
                <a:solidFill>
                  <a:schemeClr val="tx1"/>
                </a:solidFill>
              </a:rPr>
              <a:t/>
            </a:r>
            <a:br>
              <a:rPr lang="ar-MA" sz="2700" dirty="0">
                <a:solidFill>
                  <a:schemeClr val="tx1"/>
                </a:solidFill>
              </a:rPr>
            </a:br>
            <a:r>
              <a:rPr lang="ar-MA" sz="2700" dirty="0">
                <a:solidFill>
                  <a:schemeClr val="tx1"/>
                </a:solidFill>
              </a:rPr>
              <a:t>	</a:t>
            </a:r>
            <a:r>
              <a:rPr lang="ar-MA" sz="2700" b="1" dirty="0">
                <a:solidFill>
                  <a:srgbClr val="7030A0"/>
                </a:solidFill>
              </a:rPr>
              <a:t>التعدد </a:t>
            </a:r>
            <a:r>
              <a:rPr lang="ar-MA" sz="2700" b="1" dirty="0" smtClean="0">
                <a:solidFill>
                  <a:srgbClr val="7030A0"/>
                </a:solidFill>
              </a:rPr>
              <a:t>.</a:t>
            </a:r>
            <a:r>
              <a:rPr lang="ar-MA" sz="2700" dirty="0">
                <a:solidFill>
                  <a:schemeClr val="tx1"/>
                </a:solidFill>
              </a:rPr>
              <a:t/>
            </a:r>
            <a:br>
              <a:rPr lang="ar-MA" sz="2700" dirty="0">
                <a:solidFill>
                  <a:schemeClr val="tx1"/>
                </a:solidFill>
              </a:rPr>
            </a:br>
            <a:r>
              <a:rPr lang="ar-MA" sz="2700" b="1" dirty="0">
                <a:solidFill>
                  <a:schemeClr val="tx2"/>
                </a:solidFill>
              </a:rPr>
              <a:t>1-الظروف المشددة </a:t>
            </a:r>
            <a:r>
              <a:rPr lang="ar-MA" sz="2700" dirty="0" smtClean="0">
                <a:solidFill>
                  <a:schemeClr val="tx1"/>
                </a:solidFill>
              </a:rPr>
              <a:t>وهي إما مادية / عينية أو شخصية أو مختلطة </a:t>
            </a:r>
            <a:r>
              <a:rPr lang="ar-MA" sz="2700" dirty="0">
                <a:solidFill>
                  <a:schemeClr val="tx1"/>
                </a:solidFill>
              </a:rPr>
              <a:t/>
            </a:r>
            <a:br>
              <a:rPr lang="ar-MA" sz="2700" dirty="0">
                <a:solidFill>
                  <a:schemeClr val="tx1"/>
                </a:solidFill>
              </a:rPr>
            </a:br>
            <a:r>
              <a:rPr lang="ar-MA" sz="2700" b="1" dirty="0" smtClean="0">
                <a:solidFill>
                  <a:schemeClr val="tx1"/>
                </a:solidFill>
              </a:rPr>
              <a:t>الظروف </a:t>
            </a:r>
            <a:r>
              <a:rPr lang="ar-MA" sz="2700" b="1" dirty="0">
                <a:solidFill>
                  <a:schemeClr val="tx1"/>
                </a:solidFill>
              </a:rPr>
              <a:t>المشددة المادية </a:t>
            </a:r>
            <a:r>
              <a:rPr lang="ar-MA" sz="2700" b="1" dirty="0" smtClean="0">
                <a:solidFill>
                  <a:schemeClr val="tx1"/>
                </a:solidFill>
              </a:rPr>
              <a:t>/العينية </a:t>
            </a:r>
            <a:r>
              <a:rPr lang="ar-MA" sz="2700" dirty="0" smtClean="0">
                <a:solidFill>
                  <a:schemeClr val="tx1"/>
                </a:solidFill>
              </a:rPr>
              <a:t>:</a:t>
            </a:r>
            <a:r>
              <a:rPr lang="ar-MA" sz="2700" dirty="0">
                <a:solidFill>
                  <a:schemeClr val="tx1"/>
                </a:solidFill>
              </a:rPr>
              <a:t/>
            </a:r>
            <a:br>
              <a:rPr lang="ar-MA" sz="2700" dirty="0">
                <a:solidFill>
                  <a:schemeClr val="tx1"/>
                </a:solidFill>
              </a:rPr>
            </a:br>
            <a:r>
              <a:rPr lang="ar-MA" sz="2700" dirty="0" smtClean="0">
                <a:solidFill>
                  <a:schemeClr val="tx1"/>
                </a:solidFill>
              </a:rPr>
              <a:t>وتتعلق </a:t>
            </a:r>
            <a:r>
              <a:rPr lang="ar-MA" sz="2700" dirty="0">
                <a:solidFill>
                  <a:schemeClr val="tx1"/>
                </a:solidFill>
              </a:rPr>
              <a:t>بالملابسات العائدة للجانب </a:t>
            </a:r>
            <a:r>
              <a:rPr lang="ar-MA" sz="2700" b="1" dirty="0">
                <a:solidFill>
                  <a:srgbClr val="FF0000"/>
                </a:solidFill>
              </a:rPr>
              <a:t>المادي أو العيني </a:t>
            </a:r>
            <a:r>
              <a:rPr lang="ar-MA" sz="2700" dirty="0">
                <a:solidFill>
                  <a:schemeClr val="tx1"/>
                </a:solidFill>
              </a:rPr>
              <a:t>في الجريمة كــــــ:</a:t>
            </a:r>
            <a:br>
              <a:rPr lang="ar-MA" sz="2700" dirty="0">
                <a:solidFill>
                  <a:schemeClr val="tx1"/>
                </a:solidFill>
              </a:rPr>
            </a:br>
            <a:r>
              <a:rPr lang="ar-MA" sz="2700" b="1" dirty="0" smtClean="0">
                <a:solidFill>
                  <a:schemeClr val="tx1"/>
                </a:solidFill>
              </a:rPr>
              <a:t>كيفية</a:t>
            </a:r>
            <a:r>
              <a:rPr lang="ar-MA" sz="2700" dirty="0" smtClean="0">
                <a:solidFill>
                  <a:schemeClr val="tx1"/>
                </a:solidFill>
              </a:rPr>
              <a:t> </a:t>
            </a:r>
            <a:r>
              <a:rPr lang="ar-MA" sz="2700" dirty="0">
                <a:solidFill>
                  <a:schemeClr val="tx1"/>
                </a:solidFill>
              </a:rPr>
              <a:t>ارتكابها </a:t>
            </a:r>
            <a:r>
              <a:rPr lang="ar-MA" sz="2700" dirty="0" smtClean="0">
                <a:solidFill>
                  <a:schemeClr val="tx1"/>
                </a:solidFill>
              </a:rPr>
              <a:t>(</a:t>
            </a:r>
            <a:r>
              <a:rPr lang="ar-MA" sz="2700" b="1" dirty="0" smtClean="0">
                <a:solidFill>
                  <a:schemeClr val="tx1"/>
                </a:solidFill>
              </a:rPr>
              <a:t>كاستعمال السلاح </a:t>
            </a:r>
            <a:r>
              <a:rPr lang="ar-MA" sz="2700" dirty="0" smtClean="0">
                <a:solidFill>
                  <a:schemeClr val="tx1"/>
                </a:solidFill>
              </a:rPr>
              <a:t>/ </a:t>
            </a:r>
            <a:r>
              <a:rPr lang="ar-MA" sz="2700" b="1" dirty="0" smtClean="0">
                <a:solidFill>
                  <a:schemeClr val="tx1"/>
                </a:solidFill>
              </a:rPr>
              <a:t>التسلق / الكسر /استعمال العنف </a:t>
            </a:r>
            <a:r>
              <a:rPr lang="ar-MA" sz="2700" dirty="0">
                <a:solidFill>
                  <a:schemeClr val="tx1"/>
                </a:solidFill>
              </a:rPr>
              <a:t/>
            </a:r>
            <a:br>
              <a:rPr lang="ar-MA" sz="2700" dirty="0">
                <a:solidFill>
                  <a:schemeClr val="tx1"/>
                </a:solidFill>
              </a:rPr>
            </a:br>
            <a:r>
              <a:rPr lang="fr-FR" sz="2700" dirty="0">
                <a:solidFill>
                  <a:schemeClr val="tx1"/>
                </a:solidFill>
              </a:rPr>
              <a:t>	</a:t>
            </a:r>
            <a:r>
              <a:rPr lang="ar-MA" sz="2700" b="1" dirty="0">
                <a:solidFill>
                  <a:schemeClr val="tx1"/>
                </a:solidFill>
              </a:rPr>
              <a:t>مكان </a:t>
            </a:r>
            <a:r>
              <a:rPr lang="ar-MA" sz="2700" dirty="0">
                <a:solidFill>
                  <a:schemeClr val="tx1"/>
                </a:solidFill>
              </a:rPr>
              <a:t>اقترافها</a:t>
            </a:r>
            <a:r>
              <a:rPr lang="ar-MA" sz="2700" b="1" dirty="0">
                <a:solidFill>
                  <a:schemeClr val="tx1"/>
                </a:solidFill>
              </a:rPr>
              <a:t>.</a:t>
            </a:r>
            <a:r>
              <a:rPr lang="ar-MA" sz="2700" dirty="0">
                <a:solidFill>
                  <a:schemeClr val="tx1"/>
                </a:solidFill>
              </a:rPr>
              <a:t/>
            </a:r>
            <a:br>
              <a:rPr lang="ar-MA" sz="2700" dirty="0">
                <a:solidFill>
                  <a:schemeClr val="tx1"/>
                </a:solidFill>
              </a:rPr>
            </a:br>
            <a:r>
              <a:rPr lang="fr-FR" sz="2700" dirty="0">
                <a:solidFill>
                  <a:schemeClr val="tx1"/>
                </a:solidFill>
              </a:rPr>
              <a:t>	</a:t>
            </a:r>
            <a:r>
              <a:rPr lang="ar-MA" sz="2700" b="1" dirty="0">
                <a:solidFill>
                  <a:schemeClr val="tx1"/>
                </a:solidFill>
              </a:rPr>
              <a:t>زمن</a:t>
            </a:r>
            <a:r>
              <a:rPr lang="ar-MA" sz="2700" dirty="0">
                <a:solidFill>
                  <a:schemeClr val="tx1"/>
                </a:solidFill>
              </a:rPr>
              <a:t> هذا الاقتراف </a:t>
            </a:r>
            <a:r>
              <a:rPr lang="ar-MA" sz="2700" b="1" dirty="0" smtClean="0">
                <a:solidFill>
                  <a:schemeClr val="tx1"/>
                </a:solidFill>
              </a:rPr>
              <a:t>( كارتكابها ليلا)</a:t>
            </a:r>
            <a:r>
              <a:rPr lang="ar-MA" sz="2700" b="1" dirty="0">
                <a:solidFill>
                  <a:schemeClr val="tx1"/>
                </a:solidFill>
              </a:rPr>
              <a:t/>
            </a:r>
            <a:br>
              <a:rPr lang="ar-MA" sz="2700" b="1" dirty="0">
                <a:solidFill>
                  <a:schemeClr val="tx1"/>
                </a:solidFill>
              </a:rPr>
            </a:br>
            <a:r>
              <a:rPr lang="ar-MA" sz="2700" b="1" dirty="0">
                <a:solidFill>
                  <a:schemeClr val="tx1"/>
                </a:solidFill>
              </a:rPr>
              <a:t/>
            </a:r>
            <a:br>
              <a:rPr lang="ar-MA" sz="2700" b="1" dirty="0">
                <a:solidFill>
                  <a:schemeClr val="tx1"/>
                </a:solidFill>
              </a:rPr>
            </a:br>
            <a:r>
              <a:rPr lang="ar-MA" sz="2700" dirty="0">
                <a:solidFill>
                  <a:schemeClr val="tx1"/>
                </a:solidFill>
              </a:rPr>
              <a:t>مثال : السارق في السرقة العادية يعاقب بالحبس من سنة إلى 5 سنوات وغرامة ، لكن المشرع شدد العقوبة إذا كان السارق حاملا لسلاح فيعاقب </a:t>
            </a:r>
            <a:r>
              <a:rPr lang="ar-MA" sz="2700" b="1" dirty="0">
                <a:solidFill>
                  <a:schemeClr val="tx1"/>
                </a:solidFill>
              </a:rPr>
              <a:t>بالسجن</a:t>
            </a:r>
            <a:r>
              <a:rPr lang="ar-MA" sz="2700" dirty="0">
                <a:solidFill>
                  <a:schemeClr val="tx1"/>
                </a:solidFill>
              </a:rPr>
              <a:t> </a:t>
            </a:r>
            <a:r>
              <a:rPr lang="ar-MA" sz="2700" b="1" dirty="0" smtClean="0">
                <a:solidFill>
                  <a:schemeClr val="tx1"/>
                </a:solidFill>
              </a:rPr>
              <a:t>المؤبد (الفصل 507 من ق ج) </a:t>
            </a:r>
            <a:r>
              <a:rPr lang="ar-MA" sz="2700" b="1" dirty="0">
                <a:solidFill>
                  <a:schemeClr val="tx1"/>
                </a:solidFill>
              </a:rPr>
              <a:t/>
            </a:r>
            <a:br>
              <a:rPr lang="ar-MA" sz="2700" b="1" dirty="0">
                <a:solidFill>
                  <a:schemeClr val="tx1"/>
                </a:solidFill>
              </a:rPr>
            </a:br>
            <a:endParaRPr lang="ar-MA" sz="2700" b="1" dirty="0">
              <a:solidFill>
                <a:schemeClr val="tx1"/>
              </a:solidFill>
            </a:endParaRPr>
          </a:p>
        </p:txBody>
      </p:sp>
      <p:sp>
        <p:nvSpPr>
          <p:cNvPr id="3" name="Espace réservé du contenu 2"/>
          <p:cNvSpPr>
            <a:spLocks noGrp="1"/>
          </p:cNvSpPr>
          <p:nvPr>
            <p:ph idx="1"/>
          </p:nvPr>
        </p:nvSpPr>
        <p:spPr>
          <a:xfrm>
            <a:off x="1807867" y="-3492066"/>
            <a:ext cx="8596668" cy="3292561"/>
          </a:xfrm>
        </p:spPr>
        <p:txBody>
          <a:bodyPr/>
          <a:lstStyle/>
          <a:p>
            <a:endParaRPr lang="fr-FR" dirty="0"/>
          </a:p>
        </p:txBody>
      </p:sp>
    </p:spTree>
    <p:extLst>
      <p:ext uri="{BB962C8B-B14F-4D97-AF65-F5344CB8AC3E}">
        <p14:creationId xmlns:p14="http://schemas.microsoft.com/office/powerpoint/2010/main" val="1013689876"/>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00671" y="-1778000"/>
            <a:ext cx="8596668" cy="1320800"/>
          </a:xfrm>
        </p:spPr>
        <p:txBody>
          <a:bodyPr/>
          <a:lstStyle/>
          <a:p>
            <a:endParaRPr lang="fr-FR"/>
          </a:p>
        </p:txBody>
      </p:sp>
      <p:sp>
        <p:nvSpPr>
          <p:cNvPr id="3" name="Espace réservé du contenu 2"/>
          <p:cNvSpPr>
            <a:spLocks noGrp="1"/>
          </p:cNvSpPr>
          <p:nvPr>
            <p:ph idx="1"/>
          </p:nvPr>
        </p:nvSpPr>
        <p:spPr>
          <a:xfrm>
            <a:off x="1100670" y="247123"/>
            <a:ext cx="10055009" cy="6323010"/>
          </a:xfrm>
        </p:spPr>
        <p:txBody>
          <a:bodyPr>
            <a:normAutofit lnSpcReduction="10000"/>
          </a:bodyPr>
          <a:lstStyle/>
          <a:p>
            <a:pPr algn="r"/>
            <a:r>
              <a:rPr lang="ar-MA" b="1" dirty="0" smtClean="0"/>
              <a:t>الظروف </a:t>
            </a:r>
            <a:r>
              <a:rPr lang="ar-MA" b="1" dirty="0"/>
              <a:t>المشددة الشخصية </a:t>
            </a:r>
            <a:r>
              <a:rPr lang="ar-MA" dirty="0" smtClean="0"/>
              <a:t>:</a:t>
            </a:r>
            <a:endParaRPr lang="ar-MA" dirty="0"/>
          </a:p>
          <a:p>
            <a:pPr algn="r"/>
            <a:r>
              <a:rPr lang="ar-JO" dirty="0" smtClean="0"/>
              <a:t>و</a:t>
            </a:r>
            <a:r>
              <a:rPr lang="ar-MA" dirty="0" smtClean="0"/>
              <a:t> </a:t>
            </a:r>
            <a:r>
              <a:rPr lang="ar-MA" dirty="0"/>
              <a:t>تتعلق بالملابسات العائدة  للجانب الشخصي </a:t>
            </a:r>
            <a:r>
              <a:rPr lang="ar-MA" dirty="0" smtClean="0"/>
              <a:t>للجاني </a:t>
            </a:r>
            <a:r>
              <a:rPr lang="ar-MA" u="sng" dirty="0" smtClean="0"/>
              <a:t>كدرجة القرابة </a:t>
            </a:r>
            <a:r>
              <a:rPr lang="ar-MA" dirty="0" smtClean="0"/>
              <a:t>كالأصول في جريمة الاغتصاب أو </a:t>
            </a:r>
            <a:r>
              <a:rPr lang="ar-MA" u="sng" dirty="0" smtClean="0"/>
              <a:t>صفة فيه </a:t>
            </a:r>
            <a:r>
              <a:rPr lang="ar-JO" dirty="0" smtClean="0"/>
              <a:t>،</a:t>
            </a:r>
            <a:r>
              <a:rPr lang="ar-MA" dirty="0" smtClean="0"/>
              <a:t> كمن له سلطة على الضحية أو وظيفته ( كوصيها –موظف أو رئيس ديني –خادمها).</a:t>
            </a:r>
            <a:endParaRPr lang="ar-MA" dirty="0"/>
          </a:p>
          <a:p>
            <a:pPr algn="r"/>
            <a:r>
              <a:rPr lang="ar-MA" b="1" u="sng" dirty="0"/>
              <a:t>مثال </a:t>
            </a:r>
            <a:r>
              <a:rPr lang="ar-MA" b="1" u="sng" dirty="0" smtClean="0"/>
              <a:t>:</a:t>
            </a:r>
          </a:p>
          <a:p>
            <a:pPr algn="r"/>
            <a:r>
              <a:rPr lang="ar-MA" dirty="0" smtClean="0"/>
              <a:t> أن المشرع </a:t>
            </a:r>
            <a:r>
              <a:rPr lang="ar-MA" dirty="0"/>
              <a:t>عاقب </a:t>
            </a:r>
            <a:r>
              <a:rPr lang="ar-MA" dirty="0" smtClean="0"/>
              <a:t>مرتكب جريمة </a:t>
            </a:r>
            <a:r>
              <a:rPr lang="ar-MA" dirty="0"/>
              <a:t>الاغتصاب </a:t>
            </a:r>
            <a:r>
              <a:rPr lang="ar-MA" b="1" dirty="0" err="1" smtClean="0"/>
              <a:t>ب</a:t>
            </a:r>
            <a:r>
              <a:rPr lang="ar-JO" b="1" dirty="0" err="1" smtClean="0"/>
              <a:t>ال</a:t>
            </a:r>
            <a:r>
              <a:rPr lang="ar-MA" b="1" dirty="0" smtClean="0"/>
              <a:t>سجن </a:t>
            </a:r>
            <a:r>
              <a:rPr lang="ar-JO" b="1" dirty="0" smtClean="0"/>
              <a:t>من</a:t>
            </a:r>
            <a:r>
              <a:rPr lang="ar-MA" b="1" dirty="0" smtClean="0"/>
              <a:t> </a:t>
            </a:r>
            <a:r>
              <a:rPr lang="ar-MA" b="1" dirty="0"/>
              <a:t>5 سنوات </a:t>
            </a:r>
            <a:r>
              <a:rPr lang="ar-JO" b="1" dirty="0" smtClean="0"/>
              <a:t>إلى</a:t>
            </a:r>
            <a:r>
              <a:rPr lang="ar-MA" b="1" dirty="0" smtClean="0"/>
              <a:t> </a:t>
            </a:r>
            <a:r>
              <a:rPr lang="ar-MA" b="1" dirty="0"/>
              <a:t>10 سنوات </a:t>
            </a:r>
            <a:r>
              <a:rPr lang="ar-MA" dirty="0" smtClean="0"/>
              <a:t>لكنه </a:t>
            </a:r>
            <a:r>
              <a:rPr lang="ar-MA" b="1" dirty="0">
                <a:solidFill>
                  <a:srgbClr val="FF0000"/>
                </a:solidFill>
              </a:rPr>
              <a:t>شدد العقوبة </a:t>
            </a:r>
            <a:r>
              <a:rPr lang="ar-MA" b="1" dirty="0" smtClean="0">
                <a:solidFill>
                  <a:srgbClr val="FF0000"/>
                </a:solidFill>
              </a:rPr>
              <a:t>وجعلها </a:t>
            </a:r>
            <a:r>
              <a:rPr lang="ar-MA" b="1" dirty="0" smtClean="0"/>
              <a:t>من </a:t>
            </a:r>
            <a:r>
              <a:rPr lang="ar-MA" b="1" dirty="0"/>
              <a:t>10 سنوات إلى 20 سنة </a:t>
            </a:r>
            <a:r>
              <a:rPr lang="ar-MA" dirty="0"/>
              <a:t>إذا </a:t>
            </a:r>
            <a:r>
              <a:rPr lang="ar-MA" dirty="0" smtClean="0"/>
              <a:t>كان </a:t>
            </a:r>
            <a:r>
              <a:rPr lang="ar-MA" dirty="0"/>
              <a:t>الفاعل من </a:t>
            </a:r>
            <a:r>
              <a:rPr lang="ar-MA" b="1" dirty="0"/>
              <a:t>أصول الضحية </a:t>
            </a:r>
            <a:r>
              <a:rPr lang="ar-JO" b="1" dirty="0" smtClean="0"/>
              <a:t>(</a:t>
            </a:r>
            <a:r>
              <a:rPr lang="ar-MA" dirty="0" smtClean="0"/>
              <a:t> الفصل </a:t>
            </a:r>
            <a:r>
              <a:rPr lang="ar-MA" b="1" dirty="0" smtClean="0"/>
              <a:t>487 من </a:t>
            </a:r>
            <a:r>
              <a:rPr lang="ar-MA" b="1" dirty="0" err="1" smtClean="0"/>
              <a:t>قج</a:t>
            </a:r>
            <a:r>
              <a:rPr lang="ar-JO" b="1" dirty="0" smtClean="0"/>
              <a:t>).</a:t>
            </a:r>
            <a:endParaRPr lang="ar-MA" b="1" dirty="0" smtClean="0"/>
          </a:p>
          <a:p>
            <a:pPr algn="r"/>
            <a:r>
              <a:rPr lang="ar-MA" b="1" dirty="0" smtClean="0"/>
              <a:t>الظروف المشددة المختلطة وهي التي تجمع بين الطابع الشخصي والعيني </a:t>
            </a:r>
          </a:p>
          <a:p>
            <a:pPr algn="r"/>
            <a:r>
              <a:rPr lang="ar-MA" b="1" dirty="0" smtClean="0">
                <a:solidFill>
                  <a:srgbClr val="FF0000"/>
                </a:solidFill>
              </a:rPr>
              <a:t>وهي ملازمة للجريمة </a:t>
            </a:r>
            <a:r>
              <a:rPr lang="ar-MA" b="1" dirty="0" smtClean="0"/>
              <a:t>وتغير طبيعة التجريم </a:t>
            </a:r>
            <a:r>
              <a:rPr lang="ar-MA" b="1" u="sng" dirty="0" smtClean="0"/>
              <a:t>كسبق الإصرار </a:t>
            </a:r>
            <a:r>
              <a:rPr lang="ar-MA" b="1" dirty="0" smtClean="0"/>
              <a:t>–</a:t>
            </a:r>
            <a:r>
              <a:rPr lang="ar-MA" b="1" u="sng" dirty="0" smtClean="0"/>
              <a:t>ورابطة القرابة وصفة الموظف العمومي أو الخادم </a:t>
            </a:r>
            <a:r>
              <a:rPr lang="ar-JO" b="1" u="sng" dirty="0" smtClean="0"/>
              <a:t>.</a:t>
            </a:r>
            <a:r>
              <a:rPr lang="ar-MA" b="1" u="sng" dirty="0" smtClean="0"/>
              <a:t> </a:t>
            </a:r>
            <a:endParaRPr lang="ar-MA" b="1" u="sng" dirty="0"/>
          </a:p>
          <a:p>
            <a:endParaRPr lang="fr-FR" dirty="0"/>
          </a:p>
        </p:txBody>
      </p:sp>
    </p:spTree>
    <p:extLst>
      <p:ext uri="{BB962C8B-B14F-4D97-AF65-F5344CB8AC3E}">
        <p14:creationId xmlns:p14="http://schemas.microsoft.com/office/powerpoint/2010/main" val="195978909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27166" y="-992777"/>
            <a:ext cx="10972800" cy="248194"/>
          </a:xfrm>
        </p:spPr>
        <p:txBody>
          <a:bodyPr>
            <a:normAutofit fontScale="90000"/>
          </a:bodyPr>
          <a:lstStyle/>
          <a:p>
            <a:endParaRPr lang="fr-FR" dirty="0"/>
          </a:p>
        </p:txBody>
      </p:sp>
      <p:sp>
        <p:nvSpPr>
          <p:cNvPr id="3" name="Espace réservé du contenu 2"/>
          <p:cNvSpPr>
            <a:spLocks noGrp="1"/>
          </p:cNvSpPr>
          <p:nvPr>
            <p:ph idx="1"/>
          </p:nvPr>
        </p:nvSpPr>
        <p:spPr>
          <a:xfrm>
            <a:off x="609600" y="692332"/>
            <a:ext cx="10972800" cy="5433838"/>
          </a:xfrm>
        </p:spPr>
        <p:txBody>
          <a:bodyPr/>
          <a:lstStyle/>
          <a:p>
            <a:pPr algn="r"/>
            <a:r>
              <a:rPr lang="ar-MA" dirty="0" smtClean="0"/>
              <a:t>والقاعدة حسب</a:t>
            </a:r>
            <a:r>
              <a:rPr lang="ar-MA" b="1" dirty="0" smtClean="0"/>
              <a:t> </a:t>
            </a:r>
            <a:r>
              <a:rPr lang="ar-JO" dirty="0" smtClean="0"/>
              <a:t>(</a:t>
            </a:r>
            <a:r>
              <a:rPr lang="ar-MA" dirty="0" smtClean="0"/>
              <a:t>الفصل 130</a:t>
            </a:r>
            <a:r>
              <a:rPr lang="ar-JO" dirty="0" smtClean="0"/>
              <a:t>)</a:t>
            </a:r>
            <a:r>
              <a:rPr lang="ar-MA" dirty="0" smtClean="0"/>
              <a:t> من </a:t>
            </a:r>
            <a:r>
              <a:rPr lang="ar-MA" dirty="0" err="1" smtClean="0"/>
              <a:t>ق</a:t>
            </a:r>
            <a:r>
              <a:rPr lang="ar-JO" dirty="0" smtClean="0"/>
              <a:t> .</a:t>
            </a:r>
            <a:r>
              <a:rPr lang="ar-MA" dirty="0" smtClean="0"/>
              <a:t>ج أن ظروف التشديد الشخصية  لا </a:t>
            </a:r>
            <a:r>
              <a:rPr lang="ar-JO" dirty="0" smtClean="0"/>
              <a:t>أ</a:t>
            </a:r>
            <a:r>
              <a:rPr lang="ar-MA" dirty="0" smtClean="0"/>
              <a:t>ثر لها بالنسبة للمساهم والمشارك ، أما الظروف المشددة العينية أو المختلطة فإنها تؤثر بالنسبة للمساهمين والمشاركين في الجريمة </a:t>
            </a:r>
            <a:r>
              <a:rPr lang="ar-MA" b="1" u="sng" dirty="0" smtClean="0"/>
              <a:t>و لو لم يكونوا على علم بها </a:t>
            </a:r>
          </a:p>
          <a:p>
            <a:pPr algn="r"/>
            <a:r>
              <a:rPr lang="ar-MA" b="1" dirty="0" smtClean="0"/>
              <a:t>والأساس </a:t>
            </a:r>
            <a:r>
              <a:rPr lang="ar-MA" b="1" dirty="0" err="1" smtClean="0"/>
              <a:t>ال</a:t>
            </a:r>
            <a:r>
              <a:rPr lang="ar-JO" b="1" dirty="0" smtClean="0"/>
              <a:t>د</a:t>
            </a:r>
            <a:r>
              <a:rPr lang="ar-MA" b="1" dirty="0" smtClean="0"/>
              <a:t>ي اعتمده المشرع المغربي بالنسبة لظروف التشديد عموما أنه </a:t>
            </a:r>
            <a:r>
              <a:rPr lang="ar-MA" b="1" dirty="0" smtClean="0">
                <a:solidFill>
                  <a:srgbClr val="FF0000"/>
                </a:solidFill>
              </a:rPr>
              <a:t>يعرف الظرف كلما قرره كما يحدد العقوبة الناتجة عن </a:t>
            </a:r>
            <a:r>
              <a:rPr lang="ar-MA" b="1" dirty="0" err="1" smtClean="0">
                <a:solidFill>
                  <a:srgbClr val="FF0000"/>
                </a:solidFill>
              </a:rPr>
              <a:t>ال</a:t>
            </a:r>
            <a:r>
              <a:rPr lang="ar-JO" b="1" dirty="0" smtClean="0">
                <a:solidFill>
                  <a:srgbClr val="FF0000"/>
                </a:solidFill>
              </a:rPr>
              <a:t>أ</a:t>
            </a:r>
            <a:r>
              <a:rPr lang="ar-MA" b="1" dirty="0" smtClean="0">
                <a:solidFill>
                  <a:srgbClr val="FF0000"/>
                </a:solidFill>
              </a:rPr>
              <a:t>خذ به . </a:t>
            </a:r>
            <a:endParaRPr lang="fr-FR" b="1" dirty="0">
              <a:solidFill>
                <a:srgbClr val="FF0000"/>
              </a:solidFill>
            </a:endParaRPr>
          </a:p>
        </p:txBody>
      </p:sp>
    </p:spTree>
    <p:extLst>
      <p:ext uri="{BB962C8B-B14F-4D97-AF65-F5344CB8AC3E}">
        <p14:creationId xmlns:p14="http://schemas.microsoft.com/office/powerpoint/2010/main" val="2994434456"/>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1596045"/>
            <a:ext cx="8596668" cy="399011"/>
          </a:xfrm>
        </p:spPr>
        <p:txBody>
          <a:bodyPr>
            <a:normAutofit fontScale="90000"/>
          </a:bodyPr>
          <a:lstStyle/>
          <a:p>
            <a:endParaRPr lang="fr-FR"/>
          </a:p>
        </p:txBody>
      </p:sp>
      <p:sp>
        <p:nvSpPr>
          <p:cNvPr id="3" name="Espace réservé du contenu 2"/>
          <p:cNvSpPr>
            <a:spLocks noGrp="1"/>
          </p:cNvSpPr>
          <p:nvPr>
            <p:ph idx="1"/>
          </p:nvPr>
        </p:nvSpPr>
        <p:spPr>
          <a:xfrm>
            <a:off x="178828" y="378823"/>
            <a:ext cx="11734497" cy="5917474"/>
          </a:xfrm>
        </p:spPr>
        <p:txBody>
          <a:bodyPr>
            <a:normAutofit fontScale="77500" lnSpcReduction="20000"/>
          </a:bodyPr>
          <a:lstStyle/>
          <a:p>
            <a:pPr algn="r"/>
            <a:r>
              <a:rPr lang="ar-MA" sz="2200" b="1" dirty="0" smtClean="0">
                <a:solidFill>
                  <a:schemeClr val="tx2"/>
                </a:solidFill>
              </a:rPr>
              <a:t>2</a:t>
            </a:r>
            <a:r>
              <a:rPr lang="ar-MA" sz="3100" b="1" dirty="0" smtClean="0">
                <a:solidFill>
                  <a:schemeClr val="tx2"/>
                </a:solidFill>
              </a:rPr>
              <a:t>-العود</a:t>
            </a:r>
            <a:endParaRPr lang="ar-MA" sz="3100" b="1" dirty="0">
              <a:solidFill>
                <a:schemeClr val="tx2"/>
              </a:solidFill>
            </a:endParaRPr>
          </a:p>
          <a:p>
            <a:pPr algn="r"/>
            <a:r>
              <a:rPr lang="ar-MA" sz="3100" dirty="0"/>
              <a:t>المشرع </a:t>
            </a:r>
            <a:r>
              <a:rPr lang="ar-MA" sz="3100" dirty="0" smtClean="0"/>
              <a:t>الجنائي اعتبر </a:t>
            </a:r>
            <a:r>
              <a:rPr lang="ar-MA" sz="3100" dirty="0"/>
              <a:t>العود </a:t>
            </a:r>
            <a:r>
              <a:rPr lang="ar-MA" sz="3100" dirty="0" smtClean="0"/>
              <a:t>للجريمة ظرفا </a:t>
            </a:r>
            <a:r>
              <a:rPr lang="ar-MA" sz="3100" dirty="0"/>
              <a:t>من ظروف التشديد مادامت العقوبة لم تفلح في </a:t>
            </a:r>
            <a:r>
              <a:rPr lang="ar-MA" sz="3100" dirty="0" smtClean="0"/>
              <a:t>ردع</a:t>
            </a:r>
            <a:r>
              <a:rPr lang="ar-JO" sz="3100" dirty="0" smtClean="0"/>
              <a:t> الجاني</a:t>
            </a:r>
            <a:r>
              <a:rPr lang="ar-MA" sz="3100" dirty="0" smtClean="0"/>
              <a:t> </a:t>
            </a:r>
            <a:r>
              <a:rPr lang="ar-MA" sz="3100" dirty="0"/>
              <a:t>وإصلاحه بإبعاده كليا عن طريق الجريمة ، سواء كانت جناية أو جنحة أو مخالفة .</a:t>
            </a:r>
          </a:p>
          <a:p>
            <a:pPr algn="r"/>
            <a:r>
              <a:rPr lang="ar-MA" sz="3100" b="1" dirty="0"/>
              <a:t>والعود إما دائم أو مؤقت أو خاص أو  عام </a:t>
            </a:r>
            <a:r>
              <a:rPr lang="ar-MA" sz="3100" b="1" dirty="0" smtClean="0"/>
              <a:t>.</a:t>
            </a:r>
            <a:endParaRPr lang="ar-MA" sz="3100" dirty="0"/>
          </a:p>
          <a:p>
            <a:pPr algn="r"/>
            <a:r>
              <a:rPr lang="ar-MA" sz="3100" b="1" dirty="0" smtClean="0">
                <a:solidFill>
                  <a:srgbClr val="00B050"/>
                </a:solidFill>
              </a:rPr>
              <a:t>شروط </a:t>
            </a:r>
            <a:r>
              <a:rPr lang="ar-MA" sz="3100" b="1" dirty="0">
                <a:solidFill>
                  <a:srgbClr val="00B050"/>
                </a:solidFill>
              </a:rPr>
              <a:t>تحقق العود</a:t>
            </a:r>
            <a:r>
              <a:rPr lang="ar-MA" sz="3100" dirty="0">
                <a:solidFill>
                  <a:srgbClr val="00B050"/>
                </a:solidFill>
              </a:rPr>
              <a:t> </a:t>
            </a:r>
            <a:r>
              <a:rPr lang="ar-MA" sz="3100" dirty="0"/>
              <a:t>:</a:t>
            </a:r>
          </a:p>
          <a:p>
            <a:pPr algn="r"/>
            <a:r>
              <a:rPr lang="fr-FR" sz="3100" b="1" dirty="0">
                <a:solidFill>
                  <a:srgbClr val="FF0000"/>
                </a:solidFill>
              </a:rPr>
              <a:t>	</a:t>
            </a:r>
            <a:r>
              <a:rPr lang="ar-MA" sz="3100" b="1" dirty="0">
                <a:solidFill>
                  <a:srgbClr val="FF0000"/>
                </a:solidFill>
              </a:rPr>
              <a:t>صدور حكم حائز لقوة </a:t>
            </a:r>
            <a:r>
              <a:rPr lang="ar-MA" sz="3100" b="1" dirty="0" smtClean="0">
                <a:solidFill>
                  <a:srgbClr val="FF0000"/>
                </a:solidFill>
              </a:rPr>
              <a:t>الشيء المقضي به </a:t>
            </a:r>
            <a:r>
              <a:rPr lang="ar-MA" sz="3100" b="1" dirty="0">
                <a:solidFill>
                  <a:srgbClr val="FF0000"/>
                </a:solidFill>
              </a:rPr>
              <a:t>بمؤاخذة وعقاب شخص معين ، وهذا الحكم يجب أن يكون حكما غير قابل للطعن فيه </a:t>
            </a:r>
            <a:r>
              <a:rPr lang="ar-MA" sz="3100" b="1" dirty="0">
                <a:solidFill>
                  <a:srgbClr val="7030A0"/>
                </a:solidFill>
              </a:rPr>
              <a:t>وأن </a:t>
            </a:r>
            <a:r>
              <a:rPr lang="ar-MA" sz="3100" b="1" dirty="0" smtClean="0">
                <a:solidFill>
                  <a:srgbClr val="7030A0"/>
                </a:solidFill>
              </a:rPr>
              <a:t>يرتكب جريمة جديدة مستقلة عن الأولى يعاقب عليها القانون الجنائي أو نص خاص </a:t>
            </a:r>
            <a:r>
              <a:rPr lang="ar-JO" sz="3100" b="1" dirty="0" smtClean="0">
                <a:solidFill>
                  <a:srgbClr val="7030A0"/>
                </a:solidFill>
              </a:rPr>
              <a:t>(</a:t>
            </a:r>
            <a:r>
              <a:rPr lang="ar-MA" sz="3100" dirty="0" smtClean="0"/>
              <a:t>وغالبية القوانين الخاصة تشتمل على قواعد للعود خاصة </a:t>
            </a:r>
            <a:r>
              <a:rPr lang="ar-MA" sz="3100" dirty="0" err="1" smtClean="0"/>
              <a:t>بها</a:t>
            </a:r>
            <a:r>
              <a:rPr lang="ar-MA" sz="3100" dirty="0" smtClean="0"/>
              <a:t>)،.</a:t>
            </a:r>
            <a:endParaRPr lang="ar-MA" sz="3100" b="1" dirty="0" smtClean="0">
              <a:solidFill>
                <a:srgbClr val="7030A0"/>
              </a:solidFill>
            </a:endParaRPr>
          </a:p>
          <a:p>
            <a:pPr marL="0" indent="0" algn="r">
              <a:buNone/>
            </a:pPr>
            <a:r>
              <a:rPr lang="ar-MA" sz="3100" b="1" dirty="0" smtClean="0"/>
              <a:t>كيفية </a:t>
            </a:r>
            <a:r>
              <a:rPr lang="ar-MA" sz="3100" b="1" dirty="0"/>
              <a:t>تشديد العقاب في حالة تحقق العود </a:t>
            </a:r>
            <a:r>
              <a:rPr lang="ar-MA" sz="3100" dirty="0"/>
              <a:t>:</a:t>
            </a:r>
          </a:p>
          <a:p>
            <a:pPr algn="r"/>
            <a:r>
              <a:rPr lang="ar-MA" sz="3100" b="1" dirty="0" smtClean="0">
                <a:solidFill>
                  <a:srgbClr val="7030A0"/>
                </a:solidFill>
              </a:rPr>
              <a:t>الحالة الأولى</a:t>
            </a:r>
            <a:endParaRPr lang="ar-MA" sz="3100" b="1" dirty="0">
              <a:solidFill>
                <a:srgbClr val="7030A0"/>
              </a:solidFill>
            </a:endParaRPr>
          </a:p>
          <a:p>
            <a:pPr algn="r"/>
            <a:r>
              <a:rPr lang="ar-MA" sz="3100" dirty="0" smtClean="0"/>
              <a:t>( ا</a:t>
            </a:r>
            <a:r>
              <a:rPr lang="ar-MA" sz="3100" b="1" dirty="0" smtClean="0"/>
              <a:t>لفصل </a:t>
            </a:r>
            <a:r>
              <a:rPr lang="ar-JO" sz="3100" b="1" dirty="0" smtClean="0"/>
              <a:t>155 من </a:t>
            </a:r>
            <a:r>
              <a:rPr lang="ar-JO" sz="3100" b="1" dirty="0" err="1" smtClean="0"/>
              <a:t>ق</a:t>
            </a:r>
            <a:r>
              <a:rPr lang="ar-JO" sz="3100" b="1" dirty="0" smtClean="0"/>
              <a:t>.ج </a:t>
            </a:r>
            <a:r>
              <a:rPr lang="ar-MA" sz="3100" dirty="0" smtClean="0"/>
              <a:t>)من </a:t>
            </a:r>
            <a:r>
              <a:rPr lang="ar-MA" sz="3100" dirty="0"/>
              <a:t>سبق الحكم عليه </a:t>
            </a:r>
            <a:r>
              <a:rPr lang="ar-MA" sz="3100" b="1" dirty="0"/>
              <a:t>بعقوبة جنائية </a:t>
            </a:r>
            <a:r>
              <a:rPr lang="ar-MA" sz="3100" dirty="0"/>
              <a:t>ثم ارتكب </a:t>
            </a:r>
            <a:r>
              <a:rPr lang="ar-MA" sz="3100" b="1" dirty="0" smtClean="0"/>
              <a:t>جناية </a:t>
            </a:r>
            <a:r>
              <a:rPr lang="ar-MA" sz="3100" b="1" dirty="0"/>
              <a:t>ثانية </a:t>
            </a:r>
            <a:r>
              <a:rPr lang="ar-MA" sz="3100" dirty="0"/>
              <a:t>يعاقب ب </a:t>
            </a:r>
            <a:r>
              <a:rPr lang="ar-MA" sz="3100" dirty="0" smtClean="0"/>
              <a:t>:</a:t>
            </a:r>
            <a:endParaRPr lang="ar-MA" sz="3100" dirty="0"/>
          </a:p>
          <a:p>
            <a:pPr algn="r"/>
            <a:r>
              <a:rPr lang="fr-FR" sz="3100" dirty="0"/>
              <a:t>	</a:t>
            </a:r>
            <a:r>
              <a:rPr lang="ar-MA" sz="3100" dirty="0" smtClean="0"/>
              <a:t>الإقامة </a:t>
            </a:r>
            <a:r>
              <a:rPr lang="ar-MA" sz="3100" dirty="0"/>
              <a:t>الإجبارية لمدة لا تتجاوز 10 سنوات ، إذا كانت العقوبة المقررة في الجناية الثانية هي التجريد من الحقوق الوطنية.</a:t>
            </a:r>
          </a:p>
          <a:p>
            <a:pPr algn="r"/>
            <a:r>
              <a:rPr lang="fr-FR" sz="3100" dirty="0"/>
              <a:t>	</a:t>
            </a:r>
            <a:r>
              <a:rPr lang="ar-MA" sz="3100" dirty="0"/>
              <a:t>السجن من 5 سنوات إلى 10 سنوات ، إذا كانت العقوبة المقررة في الجناية الثانية هي الإقامة الإجبارية .</a:t>
            </a:r>
          </a:p>
          <a:p>
            <a:pPr algn="r"/>
            <a:r>
              <a:rPr lang="fr-FR" sz="3100" dirty="0"/>
              <a:t>	</a:t>
            </a:r>
            <a:r>
              <a:rPr lang="ar-MA" sz="3100" dirty="0"/>
              <a:t>السجن من 10 سنوات إلى 20 سنة ، إذا كانت العقوبة المقررة في الجناية الثانية هي السجن من 5 سنوات إلى 10 سنوات .</a:t>
            </a:r>
          </a:p>
          <a:p>
            <a:pPr algn="r"/>
            <a:endParaRPr lang="fr-FR" sz="3100" dirty="0"/>
          </a:p>
        </p:txBody>
      </p:sp>
    </p:spTree>
    <p:extLst>
      <p:ext uri="{BB962C8B-B14F-4D97-AF65-F5344CB8AC3E}">
        <p14:creationId xmlns:p14="http://schemas.microsoft.com/office/powerpoint/2010/main" val="278137873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3170</TotalTime>
  <Words>5168</Words>
  <Application>Microsoft Office PowerPoint</Application>
  <PresentationFormat>Grand écran</PresentationFormat>
  <Paragraphs>671</Paragraphs>
  <Slides>106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106</vt:i4>
      </vt:variant>
    </vt:vector>
  </HeadingPairs>
  <TitlesOfParts>
    <vt:vector size="111" baseType="lpstr">
      <vt:lpstr>Arial</vt:lpstr>
      <vt:lpstr>Calibri</vt:lpstr>
      <vt:lpstr>Times New Roman</vt:lpstr>
      <vt:lpstr>Wingdings 3</vt:lpstr>
      <vt:lpstr>Thème Office</vt:lpstr>
      <vt:lpstr>محاضرات في القانون الجنائي</vt:lpstr>
      <vt:lpstr>سبب تسميته(أي القانون الجنائي العام) من الواضح أن هذه التسمية مستمدة من الجناية التي هي أخطر أنواع الجرائم (الجناية /الجنحة /المخالفة) كما أنه لا مانع من تسمية القانون بقانون العقوبات على اعتبار أن العقوبة هي الأثر المترتب على الجريمة التي يمكن أن تلحق بالشخص وتصيبه بضرر أو أضرار إما في حياته أو حريته أو ماله أو شرفه. وقد انتقدت هذه التسمية بسبب قصورها وعدم احتوائها لباقي صور الجزاء الجنائي ، تحديدا التدابير الوقائية أو الاحترازية، ولذلك هناك من اتجه الى تسميته بالقانون الجزائي.  طبيعة القانون الجنائي : يقصد بطبيعة القانون الجنائي تحديد ما إذا كان فرعا من فروع القانون العام أم فرعا من فروع القانون الخاص ، ومن هنا جاءت الآراء التالية :  أنه من فروع القانون العام بالنظر إلى حضور الدولة من خلال النيابة العامة كطرف رئيسي في كل الدعاوى العمومية . فالجريمة تشكل اعتداء على المجتمع بأسره وبما أن الدولة هي التي تنوب عن المجتمع فإنها تعتبر بدورها ضحية غير مباشرة ومن هنا تكون طرفا في النزاع.</vt:lpstr>
      <vt:lpstr>Présentation PowerPoint</vt:lpstr>
      <vt:lpstr>Présentation PowerPoint</vt:lpstr>
      <vt:lpstr>خصوصية القانون الجنائي </vt:lpstr>
      <vt:lpstr>علاقة القانون الجنائي بغيره من القوانين الأخرى  </vt:lpstr>
      <vt:lpstr>العلوم المساعدة للقانون الجنائي  </vt:lpstr>
      <vt:lpstr>علم الحياة الجنائي     </vt:lpstr>
      <vt:lpstr> : علم الإحصاء الجنائي /المكاني والزماني</vt:lpstr>
      <vt:lpstr>الطب الشرعي</vt:lpstr>
      <vt:lpstr>السياسة الجنائية</vt:lpstr>
      <vt:lpstr> </vt:lpstr>
      <vt:lpstr>مدرسة الدفاع الاجتماعي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*مبدأ عينية النص الجنائي :مفاده أن النص الجنائي الوطني يطبق في جرائم معينة لخطورتها وبغض النظر عن مكان اقترافها أو جنسية مقترفيها ومثالها الجرائم الماسة بأمن الدولة التي ترتكب في الخارج وجرائم تزييف النقود *مبدأ شخصية النص الجنائي : و مفاده أن  النص الجنائي المغربي يكون واجب التطبيق على كل الحاملين للجنسية الوطنية حتى ولو ارتكبوا جرائمهم خارج الأقاليم الخاضعة لسلطة دولتهم بالإضافة إلى الأجانب الذين يرتكبون جرائم ضد المغاربة في الخارج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مراحل ارتكاب الركن المادي مراجل الجريمة  4 : المرحلة 1 : فكرة في ذهن الجاني. المرحلة 2 : تهيئ وتحضير لارتكاب الجريمة(الاعمال التحضيرية).  بدء في تنفيذ الجريمة ( الشروع )  المرحلة3  : (البدء في التنفيذ) المرحلة 4 : تحقق النتيجة الجرمية. والمشرع المغربي يعاقب فقط على المرحلة 3 و 4 ، ولتوضيح  هذه المراحل  يجب دراسة : </vt:lpstr>
      <vt:lpstr>التنظيم التشريعي للمحاولة  هناك 4 فصول في القانون الجنائي المغربي تتعلق بالمحاولة وهي (الفصل 114/الفصل 115/الفصل 116/الفصل 117).  تمييز الأعمال التحضيرية عن الأعمال المكونة للشروع :  مرحلة التحضير للجريمة: هذه المرحلة ليس فيها عقاب مالم تشكل جريمة في حد ذاتها(كشراء سلاح لارتكاب جريمة قتل)  مرحلة الشروع في الجريمة: هذه المرحلة فيها عقاب، وهي ما يطلق عليه المحاولة كمحاولة القتل أو كمحاولة السرقة. عناصر المحاولة : لقيام أية محاولة يلزم توفر شرطين :  شرط مادي : أي البدء في التنفيذ.  شرط معنوي : انعدام العدول الإرادي ويقصد به ( انعدام التراجع الاختياري دون تدخل أي عامل أجنبي بعد البدء في ارتكاب الجريمة). ويعتبر العدول إراديا فقط إذا لم تتحقق النتيجة </vt:lpstr>
      <vt:lpstr>صور المحاولة  المحاولة في صورة الجريمة الموقوفة : هي كل جريمة يبدأ الفاعل في تنفيذها فعلا ، إلا أنه يتوقف عن إتمام هذا التنفيذ لسبب خارجي عن إرادته كــــــ:  هروب المجني عليه من وجه الجاني الذي يقصد طعنه بسكين.  صورة الجريمة الخائبة :وهي التي يخيب فيها مسعى الجاني ويكلل بالفشل ومثالها:   أن يطلق الجاني رصاصة على المجني عليه و يخطئه في التصويب.</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القصد العام والقصد الخاص : القصد العام وهو القصد العادي المتطلب في كافة الجرائم العمدية ويكفي لتحققه اتجاه الإرادة إلى النتيجة الجرمية كما تتضح من النموذج القانوني للجريمة .  أما القصد الخاص فيتطلب فضلا عن ذلك اتجاه الإرادة إلى غاية تتجاوز النتيجة ، أي إلى واقعة خارجة عن البنيان القانوني للجريمة ، ومن الواضح أن القصد الخاص يفترض إلى جانبه القصد العام ولكن العكس غير صحيح ، بمعنى أن القصد العام قد يتوافر بمفرده استقلالا عن القصد الخاص والغالبية العظمى من الجرائم يكتفى فيها بالقصد العام ومن الأمثلة التقليدية للقصد الخاص جريمة التزوير إذ لا يكفي فيها أن تتجه إرادة الجاني إلى تغيير الحقيقة بل لابد من توجه الإرادة إلى غاية أبعد وهي استعمال المحرر المزور فيما زور من أجله.   القصد المباشر والقصد غير المباشر :  القصد المباشر : أي عندما تتجه إرادة الجاني إلى تحقيق نتيجة إجرامية يكون قد توقعها مسبقا ورغب في حدوثها .  القصد الاحتمالي : وتحديده يعود للاجتهاد الفقهي والقضائي والفكرة الأساس في هدا النوع من القصد أن الجاني يتوقع احتمال وقوع النتيجة ضمن عدة احتمالات ويقبلها ، ومع ذلك يمضي قدما في مشروعه غير عابئ بما إذا كانت النتيجة ستحدث أم لا. </vt:lpstr>
      <vt:lpstr>Présentation PowerPoint</vt:lpstr>
      <vt:lpstr>Présentation PowerPoint</vt:lpstr>
      <vt:lpst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الجرائم العادية والجرائم العسكرية  الجرائم العادية وهي الجرائم التي تؤتي من طرف كافة  الأشخاص بغض النظر عن انتمائهم لفئة معينة أو طائفة من فئات المجتمع  كـــــ ( القتل بنوعيه/ الاغتصاب / النصب / السرقة / الفساد / إهمال الأسرة / إصدار شيك بدون مؤونة) إلى غير ذلك من الجرائم المنصوص عليها وعلى عقوبتها في مجموع القانون الجنائي أو في غيرها من القوانين التكميلية. من الناحية الموضوعية   كل من حكم عليه من أجل جناية أو جنحة عادية وارتكبهما مرة أخرى يتوافر في حقه العود بموجب( الفصول 155-157-158-159 ) من ق ج بخلاف الفصل 160 من ق ج حيث لا يعتبر في حالة العود من سبق الحكم عليه من قبل المحكمة العسكرية وارتكب بعد ذلك جنحة أو جناية عادية .    الإقصاء باعتباره تدبير وقائي شخصيا لا يطبق إلا من قبل المحاكم العادية دون العسكرية. من الناحية الشكلية القواعد الواجبة التطبيق بالنسبة للجرائم العادية هي الواردة في القانون الجنائي وقانون المسطرة الجنائية وتطبق سواء في المحاكم الابتدائية أو محاكم الاستئناف، كما يمكن للمتضرر المطالبة بالتعويض عن الضرر الذي لحقه أمام المحكمة التي تنظر الخصومة الجنائية .   </vt:lpstr>
      <vt:lpstr>Présentation PowerPoint</vt:lpstr>
      <vt:lpstr>الجرائم المشهودة والجرائم الغير المشهودة . الجرائم المشهودة أوالمتلبس بها تتحقق حالة التلبس بجناية أو جنحة بموجب المادة 56 من ق. ج   إذا ضبط  الفاعل أثناء ارتكابه للجريمة أو على إثر ارتكابها .  إذا كان الفاعل مازال مطاردا بصياح الجمهور على إثر ارتكابها.  إذا وجد الفاعل بعد مرور وقت قصير على ارتكاب الفعل حاملا أسلحة أو وجد عليه أثرا أو علامات تثبت أنه شارك في الفعل الإجرامي . ويعد بمثابة تلبس بجناية أو جنحة ،ارتكاب جريمة داخل منزل في غير الظروف المنصوص عليها أعلاه متى التمس مالك أو ساكن المنزل من النيابة العامة أو من ضابط الشرطة القضائية معاينتها . نتائج التلبس  1 تخويل العموم إمكانية ضبط الفاعل  وتقديمه إلى أقرب ضابط شرطة قضائية ( المادة 76 من ق م ج )  2- تطبيق المسطرة المستعجلة أي تقديم المتهم إلى الجلسة بدون سابق الاستدعاء و داخل 3 أيام ، وتشعره المحكمة بأن له الحق في طلب أجل لتهيئ دفاعه واختيار محام ، كما يمكن استدعاء الشهود شفاهيا بواسطة أي ضابط من ضباط الشرطة القضائية أو بواسطة عون قضائي ويتعين على الشهود الحضور وإلا طبقت في حقهم المقتضيات القانونية المادة 128 من ق م ج ،  </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ه </vt:lpstr>
      <vt:lpstr>أثر الظروف المخففة على العقوبات الإضافية  وهي التي تكون ناتجة عن الحكم بعقوبة أصلية وتنقسم إلى :  عقوبات تبعية : وهي تتبع الحكم بالعقوبة الجنائية الأصلية وجوبا وبقوة القانون دون النطق بها في الحكم الصادر بالإدانة وهذه العقوبات هي :  الحجر القانوني .  التجريد من الحقوق الوطنية. الحرمان النهائي من الحق المعاش ( تتبع حتما الحكم بالسجن المؤبد / الإعدام الفصل 41 من ق ج )  عقوبات تكميلية :  لا يمكن تنفيذها إلا إذا حكم بها القاضي في الحكم الصادر بالإدانة ، وهذه العقوبات هي :  حل الشخص المعنوي.  نشر الحكم الصادر بالإدانة .  المصادرة الجزئية للأشياء المملوكة للمحكوم عليه.   .</vt:lpstr>
      <vt:lpstr> أما أثر الظروف المخففة عليها   تكون العقوبة التبعية  إلزامية ، حيث يتوجب على المحكمة الحكم بها إلى جانب العقوبة الجنائية  الأصلية .  أما العقوبة التكميلية فرهينة بتقرير المحكمة ، لأن المشرع لم يلزم المحكمة بالحكم بها إلى جانب العقوبة الأصلية . </vt:lpstr>
      <vt:lpstr>الأسباب التي ترفع العقوبة   الأسباب التي ترفع العقوبة هي :  الظروف المشددة .  العود .  التعدد . 1-الظروف المشددة وهي إما مادية / عينية أو شخصية أو مختلطة  الظروف المشددة المادية /العينية : وتتعلق بالملابسات العائدة للجانب المادي أو العيني في الجريمة كــــــ: كيفية ارتكابها (كاستعمال السلاح / التسلق / الكسر /استعمال العنف   مكان اقترافها.  زمن هذا الاقتراف ( كارتكابها ليلا)  مثال : السارق في السرقة العادية يعاقب بالحبس من سنة إلى 5 سنوات وغرامة ، لكن المشرع شدد العقوبة إذا كان السارق حاملا لسلاح فيعاقب بالسجن المؤبد (الفصل 507 من ق ج)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tahiri</dc:creator>
  <cp:lastModifiedBy>tahiri</cp:lastModifiedBy>
  <cp:revision>900</cp:revision>
  <dcterms:created xsi:type="dcterms:W3CDTF">2018-02-05T19:45:08Z</dcterms:created>
  <dcterms:modified xsi:type="dcterms:W3CDTF">2020-03-21T12:47:52Z</dcterms:modified>
</cp:coreProperties>
</file>